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6" r:id="rId5"/>
    <p:sldMasterId id="2147483719" r:id="rId6"/>
    <p:sldMasterId id="2147483729" r:id="rId7"/>
  </p:sldMasterIdLst>
  <p:notesMasterIdLst>
    <p:notesMasterId r:id="rId49"/>
  </p:notesMasterIdLst>
  <p:sldIdLst>
    <p:sldId id="3153" r:id="rId8"/>
    <p:sldId id="976" r:id="rId9"/>
    <p:sldId id="365" r:id="rId10"/>
    <p:sldId id="1051" r:id="rId11"/>
    <p:sldId id="263" r:id="rId12"/>
    <p:sldId id="258" r:id="rId13"/>
    <p:sldId id="2882" r:id="rId14"/>
    <p:sldId id="3165" r:id="rId15"/>
    <p:sldId id="3090" r:id="rId16"/>
    <p:sldId id="2971" r:id="rId17"/>
    <p:sldId id="3157" r:id="rId18"/>
    <p:sldId id="915" r:id="rId19"/>
    <p:sldId id="2899" r:id="rId20"/>
    <p:sldId id="3162" r:id="rId21"/>
    <p:sldId id="2987" r:id="rId22"/>
    <p:sldId id="3154" r:id="rId23"/>
    <p:sldId id="3172" r:id="rId24"/>
    <p:sldId id="3156" r:id="rId25"/>
    <p:sldId id="3148" r:id="rId26"/>
    <p:sldId id="3169" r:id="rId27"/>
    <p:sldId id="923" r:id="rId28"/>
    <p:sldId id="291" r:id="rId29"/>
    <p:sldId id="3151" r:id="rId30"/>
    <p:sldId id="290" r:id="rId31"/>
    <p:sldId id="3171" r:id="rId32"/>
    <p:sldId id="997" r:id="rId33"/>
    <p:sldId id="3167" r:id="rId34"/>
    <p:sldId id="483" r:id="rId35"/>
    <p:sldId id="931" r:id="rId36"/>
    <p:sldId id="3160" r:id="rId37"/>
    <p:sldId id="316" r:id="rId38"/>
    <p:sldId id="317" r:id="rId39"/>
    <p:sldId id="921" r:id="rId40"/>
    <p:sldId id="3066" r:id="rId41"/>
    <p:sldId id="2923" r:id="rId42"/>
    <p:sldId id="3158" r:id="rId43"/>
    <p:sldId id="3163" r:id="rId44"/>
    <p:sldId id="863" r:id="rId45"/>
    <p:sldId id="3089" r:id="rId46"/>
    <p:sldId id="3168" r:id="rId47"/>
    <p:sldId id="3152" r:id="rId48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151"/>
  </p:normalViewPr>
  <p:slideViewPr>
    <p:cSldViewPr snapToGrid="0" snapToObjects="1">
      <p:cViewPr varScale="1">
        <p:scale>
          <a:sx n="144" d="100"/>
          <a:sy n="144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6EE2A-4C9C-E244-890C-CCF5462B070E}" type="doc">
      <dgm:prSet loTypeId="urn:microsoft.com/office/officeart/2005/8/layout/venn1" loCatId="" qsTypeId="urn:microsoft.com/office/officeart/2005/8/quickstyle/simple1" qsCatId="simple" csTypeId="urn:microsoft.com/office/officeart/2005/8/colors/colorful5" csCatId="colorful" phldr="1"/>
      <dgm:spPr/>
    </dgm:pt>
    <dgm:pt modelId="{6C0AC321-6B9E-2041-B1F2-7A62D3347A75}">
      <dgm:prSet phldrT="[Text]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dirty="0">
              <a:solidFill>
                <a:srgbClr val="7030A0"/>
              </a:solidFill>
            </a:rPr>
            <a:t>Algorithms</a:t>
          </a:r>
        </a:p>
      </dgm:t>
    </dgm:pt>
    <dgm:pt modelId="{883D346F-B062-4A40-B112-C43CBEE21596}" type="parTrans" cxnId="{35A949BE-2205-0949-86BE-5128D009302E}">
      <dgm:prSet/>
      <dgm:spPr/>
      <dgm:t>
        <a:bodyPr/>
        <a:lstStyle/>
        <a:p>
          <a:endParaRPr lang="en-US"/>
        </a:p>
      </dgm:t>
    </dgm:pt>
    <dgm:pt modelId="{76E93D7F-291F-6040-B322-905B3443C726}" type="sibTrans" cxnId="{35A949BE-2205-0949-86BE-5128D009302E}">
      <dgm:prSet/>
      <dgm:spPr/>
      <dgm:t>
        <a:bodyPr/>
        <a:lstStyle/>
        <a:p>
          <a:endParaRPr lang="en-US"/>
        </a:p>
      </dgm:t>
    </dgm:pt>
    <dgm:pt modelId="{D71B3B12-4FEE-D148-A04F-0D92DC4FA091}">
      <dgm:prSet phldrT="[Text]"/>
      <dgm:spPr>
        <a:solidFill>
          <a:srgbClr val="C00000">
            <a:alpha val="25000"/>
          </a:srgbClr>
        </a:solidFill>
      </dgm:spPr>
      <dgm:t>
        <a:bodyPr/>
        <a:lstStyle/>
        <a:p>
          <a:r>
            <a:rPr lang="en-US" dirty="0">
              <a:solidFill>
                <a:srgbClr val="C00000"/>
              </a:solidFill>
            </a:rPr>
            <a:t>Computing Power</a:t>
          </a:r>
        </a:p>
      </dgm:t>
    </dgm:pt>
    <dgm:pt modelId="{AFA10113-346B-1E43-BBBE-C3E98FA3B360}" type="parTrans" cxnId="{5839F41C-51C5-584E-BA0B-8A8D48447349}">
      <dgm:prSet/>
      <dgm:spPr/>
      <dgm:t>
        <a:bodyPr/>
        <a:lstStyle/>
        <a:p>
          <a:endParaRPr lang="en-US"/>
        </a:p>
      </dgm:t>
    </dgm:pt>
    <dgm:pt modelId="{4004C9BC-A906-D245-A824-AED8DA174B17}" type="sibTrans" cxnId="{5839F41C-51C5-584E-BA0B-8A8D48447349}">
      <dgm:prSet/>
      <dgm:spPr/>
      <dgm:t>
        <a:bodyPr/>
        <a:lstStyle/>
        <a:p>
          <a:endParaRPr lang="en-US"/>
        </a:p>
      </dgm:t>
    </dgm:pt>
    <dgm:pt modelId="{F40538F2-4C9F-F542-B46F-0C2525193412}">
      <dgm:prSet phldrT="[Text]"/>
      <dgm:spPr>
        <a:solidFill>
          <a:srgbClr val="3267FF">
            <a:alpha val="24811"/>
          </a:srgbClr>
        </a:solidFill>
      </dgm:spPr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8AE90EFA-67A7-FF41-B4CF-14BDBCB44877}" type="parTrans" cxnId="{5BD753CA-8B2E-3042-938E-9EC631011D79}">
      <dgm:prSet/>
      <dgm:spPr/>
      <dgm:t>
        <a:bodyPr/>
        <a:lstStyle/>
        <a:p>
          <a:endParaRPr lang="en-US"/>
        </a:p>
      </dgm:t>
    </dgm:pt>
    <dgm:pt modelId="{7233788C-0299-EF4E-B07C-5F6B400564B4}" type="sibTrans" cxnId="{5BD753CA-8B2E-3042-938E-9EC631011D79}">
      <dgm:prSet/>
      <dgm:spPr/>
      <dgm:t>
        <a:bodyPr/>
        <a:lstStyle/>
        <a:p>
          <a:endParaRPr lang="en-US"/>
        </a:p>
      </dgm:t>
    </dgm:pt>
    <dgm:pt modelId="{62DDC9F0-21E6-A14D-8AB5-8884FD08E8B9}" type="pres">
      <dgm:prSet presAssocID="{B2F6EE2A-4C9C-E244-890C-CCF5462B070E}" presName="compositeShape" presStyleCnt="0">
        <dgm:presLayoutVars>
          <dgm:chMax val="7"/>
          <dgm:dir/>
          <dgm:resizeHandles val="exact"/>
        </dgm:presLayoutVars>
      </dgm:prSet>
      <dgm:spPr/>
    </dgm:pt>
    <dgm:pt modelId="{6C9EF3E3-E33E-9948-A9C8-F86B8933BEF9}" type="pres">
      <dgm:prSet presAssocID="{6C0AC321-6B9E-2041-B1F2-7A62D3347A75}" presName="circ1" presStyleLbl="vennNode1" presStyleIdx="0" presStyleCnt="3" custLinFactNeighborX="6174" custLinFactNeighborY="343"/>
      <dgm:spPr/>
    </dgm:pt>
    <dgm:pt modelId="{29E90D31-3B04-154E-A0D2-2F476B8BD1AC}" type="pres">
      <dgm:prSet presAssocID="{6C0AC321-6B9E-2041-B1F2-7A62D3347A7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B49038-6A67-A34A-B90E-EC423561A348}" type="pres">
      <dgm:prSet presAssocID="{D71B3B12-4FEE-D148-A04F-0D92DC4FA091}" presName="circ2" presStyleLbl="vennNode1" presStyleIdx="1" presStyleCnt="3"/>
      <dgm:spPr/>
    </dgm:pt>
    <dgm:pt modelId="{27F78C9D-ADE2-EC41-96C6-7F15641CF40F}" type="pres">
      <dgm:prSet presAssocID="{D71B3B12-4FEE-D148-A04F-0D92DC4FA09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BACB91F-126E-C845-B3FF-0CB119AB6458}" type="pres">
      <dgm:prSet presAssocID="{F40538F2-4C9F-F542-B46F-0C2525193412}" presName="circ3" presStyleLbl="vennNode1" presStyleIdx="2" presStyleCnt="3"/>
      <dgm:spPr/>
    </dgm:pt>
    <dgm:pt modelId="{54C95123-98AE-C346-B559-E524044342A2}" type="pres">
      <dgm:prSet presAssocID="{F40538F2-4C9F-F542-B46F-0C252519341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860800B-ADC6-3C4D-9357-04D76A4D6514}" type="presOf" srcId="{F40538F2-4C9F-F542-B46F-0C2525193412}" destId="{5BACB91F-126E-C845-B3FF-0CB119AB6458}" srcOrd="0" destOrd="0" presId="urn:microsoft.com/office/officeart/2005/8/layout/venn1"/>
    <dgm:cxn modelId="{99D92D19-ADD0-014D-9599-DEC3765CCFD1}" type="presOf" srcId="{D71B3B12-4FEE-D148-A04F-0D92DC4FA091}" destId="{27F78C9D-ADE2-EC41-96C6-7F15641CF40F}" srcOrd="1" destOrd="0" presId="urn:microsoft.com/office/officeart/2005/8/layout/venn1"/>
    <dgm:cxn modelId="{5839F41C-51C5-584E-BA0B-8A8D48447349}" srcId="{B2F6EE2A-4C9C-E244-890C-CCF5462B070E}" destId="{D71B3B12-4FEE-D148-A04F-0D92DC4FA091}" srcOrd="1" destOrd="0" parTransId="{AFA10113-346B-1E43-BBBE-C3E98FA3B360}" sibTransId="{4004C9BC-A906-D245-A824-AED8DA174B17}"/>
    <dgm:cxn modelId="{61EC494A-CCF4-B84B-A218-5EA2A99DD610}" type="presOf" srcId="{D71B3B12-4FEE-D148-A04F-0D92DC4FA091}" destId="{5FB49038-6A67-A34A-B90E-EC423561A348}" srcOrd="0" destOrd="0" presId="urn:microsoft.com/office/officeart/2005/8/layout/venn1"/>
    <dgm:cxn modelId="{D1BC9565-228A-F24E-9708-5C59214F49FF}" type="presOf" srcId="{B2F6EE2A-4C9C-E244-890C-CCF5462B070E}" destId="{62DDC9F0-21E6-A14D-8AB5-8884FD08E8B9}" srcOrd="0" destOrd="0" presId="urn:microsoft.com/office/officeart/2005/8/layout/venn1"/>
    <dgm:cxn modelId="{F5AA066D-C51F-6C4E-8D85-92939B1F2E2A}" type="presOf" srcId="{6C0AC321-6B9E-2041-B1F2-7A62D3347A75}" destId="{29E90D31-3B04-154E-A0D2-2F476B8BD1AC}" srcOrd="1" destOrd="0" presId="urn:microsoft.com/office/officeart/2005/8/layout/venn1"/>
    <dgm:cxn modelId="{AD6B84A9-5318-7242-9B27-5B0153D69189}" type="presOf" srcId="{F40538F2-4C9F-F542-B46F-0C2525193412}" destId="{54C95123-98AE-C346-B559-E524044342A2}" srcOrd="1" destOrd="0" presId="urn:microsoft.com/office/officeart/2005/8/layout/venn1"/>
    <dgm:cxn modelId="{422B6EB1-EA38-8D42-B7D8-0242C74DEA79}" type="presOf" srcId="{6C0AC321-6B9E-2041-B1F2-7A62D3347A75}" destId="{6C9EF3E3-E33E-9948-A9C8-F86B8933BEF9}" srcOrd="0" destOrd="0" presId="urn:microsoft.com/office/officeart/2005/8/layout/venn1"/>
    <dgm:cxn modelId="{35A949BE-2205-0949-86BE-5128D009302E}" srcId="{B2F6EE2A-4C9C-E244-890C-CCF5462B070E}" destId="{6C0AC321-6B9E-2041-B1F2-7A62D3347A75}" srcOrd="0" destOrd="0" parTransId="{883D346F-B062-4A40-B112-C43CBEE21596}" sibTransId="{76E93D7F-291F-6040-B322-905B3443C726}"/>
    <dgm:cxn modelId="{5BD753CA-8B2E-3042-938E-9EC631011D79}" srcId="{B2F6EE2A-4C9C-E244-890C-CCF5462B070E}" destId="{F40538F2-4C9F-F542-B46F-0C2525193412}" srcOrd="2" destOrd="0" parTransId="{8AE90EFA-67A7-FF41-B4CF-14BDBCB44877}" sibTransId="{7233788C-0299-EF4E-B07C-5F6B400564B4}"/>
    <dgm:cxn modelId="{D9886312-A723-CD45-911A-8570C76296E8}" type="presParOf" srcId="{62DDC9F0-21E6-A14D-8AB5-8884FD08E8B9}" destId="{6C9EF3E3-E33E-9948-A9C8-F86B8933BEF9}" srcOrd="0" destOrd="0" presId="urn:microsoft.com/office/officeart/2005/8/layout/venn1"/>
    <dgm:cxn modelId="{FF3E597A-31BA-D742-916F-E44FE19C9934}" type="presParOf" srcId="{62DDC9F0-21E6-A14D-8AB5-8884FD08E8B9}" destId="{29E90D31-3B04-154E-A0D2-2F476B8BD1AC}" srcOrd="1" destOrd="0" presId="urn:microsoft.com/office/officeart/2005/8/layout/venn1"/>
    <dgm:cxn modelId="{06B36E18-9B3E-7146-AA3C-37A0C83E3991}" type="presParOf" srcId="{62DDC9F0-21E6-A14D-8AB5-8884FD08E8B9}" destId="{5FB49038-6A67-A34A-B90E-EC423561A348}" srcOrd="2" destOrd="0" presId="urn:microsoft.com/office/officeart/2005/8/layout/venn1"/>
    <dgm:cxn modelId="{DF6B8D30-DCF1-C54B-8D89-28C4C486ED1B}" type="presParOf" srcId="{62DDC9F0-21E6-A14D-8AB5-8884FD08E8B9}" destId="{27F78C9D-ADE2-EC41-96C6-7F15641CF40F}" srcOrd="3" destOrd="0" presId="urn:microsoft.com/office/officeart/2005/8/layout/venn1"/>
    <dgm:cxn modelId="{6717F3D4-D95C-8240-B4FC-89FEA8D96A0D}" type="presParOf" srcId="{62DDC9F0-21E6-A14D-8AB5-8884FD08E8B9}" destId="{5BACB91F-126E-C845-B3FF-0CB119AB6458}" srcOrd="4" destOrd="0" presId="urn:microsoft.com/office/officeart/2005/8/layout/venn1"/>
    <dgm:cxn modelId="{C70E1C46-25AA-AF45-80D5-C8E9027808D3}" type="presParOf" srcId="{62DDC9F0-21E6-A14D-8AB5-8884FD08E8B9}" destId="{54C95123-98AE-C346-B559-E524044342A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Operations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Drifting Norms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Operational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User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EF3E3-E33E-9948-A9C8-F86B8933BEF9}">
      <dsp:nvSpPr>
        <dsp:cNvPr id="0" name=""/>
        <dsp:cNvSpPr/>
      </dsp:nvSpPr>
      <dsp:spPr>
        <a:xfrm>
          <a:off x="2296352" y="58316"/>
          <a:ext cx="2403483" cy="2403483"/>
        </a:xfrm>
        <a:prstGeom prst="ellipse">
          <a:avLst/>
        </a:prstGeom>
        <a:solidFill>
          <a:srgbClr val="7030A0">
            <a:alpha val="2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7030A0"/>
              </a:solidFill>
            </a:rPr>
            <a:t>Algorithms</a:t>
          </a:r>
        </a:p>
      </dsp:txBody>
      <dsp:txXfrm>
        <a:off x="2616816" y="478926"/>
        <a:ext cx="1762554" cy="1081567"/>
      </dsp:txXfrm>
    </dsp:sp>
    <dsp:sp modelId="{5FB49038-6A67-A34A-B90E-EC423561A348}">
      <dsp:nvSpPr>
        <dsp:cNvPr id="0" name=""/>
        <dsp:cNvSpPr/>
      </dsp:nvSpPr>
      <dsp:spPr>
        <a:xfrm>
          <a:off x="3015217" y="1552249"/>
          <a:ext cx="2403483" cy="2403483"/>
        </a:xfrm>
        <a:prstGeom prst="ellipse">
          <a:avLst/>
        </a:prstGeom>
        <a:solidFill>
          <a:srgbClr val="C00000">
            <a:alpha val="2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C00000"/>
              </a:solidFill>
            </a:rPr>
            <a:t>Computing Power</a:t>
          </a:r>
        </a:p>
      </dsp:txBody>
      <dsp:txXfrm>
        <a:off x="3750283" y="2173149"/>
        <a:ext cx="1442089" cy="1321915"/>
      </dsp:txXfrm>
    </dsp:sp>
    <dsp:sp modelId="{5BACB91F-126E-C845-B3FF-0CB119AB6458}">
      <dsp:nvSpPr>
        <dsp:cNvPr id="0" name=""/>
        <dsp:cNvSpPr/>
      </dsp:nvSpPr>
      <dsp:spPr>
        <a:xfrm>
          <a:off x="1280704" y="1552249"/>
          <a:ext cx="2403483" cy="2403483"/>
        </a:xfrm>
        <a:prstGeom prst="ellipse">
          <a:avLst/>
        </a:prstGeom>
        <a:solidFill>
          <a:srgbClr val="3267FF">
            <a:alpha val="24811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507032" y="2173149"/>
        <a:ext cx="1442089" cy="1321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192731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 Science</a:t>
          </a:r>
        </a:p>
      </dsp:txBody>
      <dsp:txXfrm>
        <a:off x="4192731" y="37343"/>
        <a:ext cx="1246641" cy="1246641"/>
      </dsp:txXfrm>
    </dsp:sp>
    <dsp:sp modelId="{C3A2FB52-DAE4-1342-973F-1F1A9B44189F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21294389"/>
            <a:gd name="adj4" fmla="val 19765234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946797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Drift</a:t>
          </a:r>
        </a:p>
      </dsp:txBody>
      <dsp:txXfrm>
        <a:off x="4946797" y="2358122"/>
        <a:ext cx="1246641" cy="1246641"/>
      </dsp:txXfrm>
    </dsp:sp>
    <dsp:sp modelId="{43E86D08-C1F7-E644-8F62-6252305C9975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4015887"/>
            <a:gd name="adj4" fmla="val 225234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72625" y="379244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Crisis</a:t>
          </a:r>
        </a:p>
      </dsp:txBody>
      <dsp:txXfrm>
        <a:off x="2972625" y="3792442"/>
        <a:ext cx="1246641" cy="1246641"/>
      </dsp:txXfrm>
    </dsp:sp>
    <dsp:sp modelId="{31E129FE-E5D5-FB46-BD01-1F01A59E0FE8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8212028"/>
            <a:gd name="adj4" fmla="val 644848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998453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Revolution</a:t>
          </a:r>
        </a:p>
      </dsp:txBody>
      <dsp:txXfrm>
        <a:off x="998453" y="2358122"/>
        <a:ext cx="1246641" cy="1246641"/>
      </dsp:txXfrm>
    </dsp:sp>
    <dsp:sp modelId="{5B9DFB95-D16C-764A-A5DB-81AC099630B9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52520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Change</a:t>
          </a:r>
        </a:p>
      </dsp:txBody>
      <dsp:txXfrm>
        <a:off x="1752520" y="37343"/>
        <a:ext cx="1246641" cy="1246641"/>
      </dsp:txXfrm>
    </dsp:sp>
    <dsp:sp modelId="{7605BA16-B350-D749-B40A-7CCE0102499D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6866872"/>
            <a:gd name="adj4" fmla="val 15197497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585549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Science</a:t>
          </a:r>
        </a:p>
      </dsp:txBody>
      <dsp:txXfrm>
        <a:off x="2585549" y="20217"/>
        <a:ext cx="710322" cy="710322"/>
      </dsp:txXfrm>
    </dsp:sp>
    <dsp:sp modelId="{C3A2FB52-DAE4-1342-973F-1F1A9B44189F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21295450"/>
            <a:gd name="adj4" fmla="val 19764304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015541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Drift</a:t>
          </a:r>
        </a:p>
      </dsp:txBody>
      <dsp:txXfrm>
        <a:off x="3015541" y="1343596"/>
        <a:ext cx="710322" cy="710322"/>
      </dsp:txXfrm>
    </dsp:sp>
    <dsp:sp modelId="{43E86D08-C1F7-E644-8F62-6252305C9975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4016986"/>
            <a:gd name="adj4" fmla="val 2251332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889807" y="2161490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Crisis</a:t>
          </a:r>
        </a:p>
      </dsp:txBody>
      <dsp:txXfrm>
        <a:off x="1889807" y="2161490"/>
        <a:ext cx="710322" cy="710322"/>
      </dsp:txXfrm>
    </dsp:sp>
    <dsp:sp modelId="{31E129FE-E5D5-FB46-BD01-1F01A59E0FE8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8213297"/>
            <a:gd name="adj4" fmla="val 6447643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64074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Revolution</a:t>
          </a:r>
        </a:p>
      </dsp:txBody>
      <dsp:txXfrm>
        <a:off x="764074" y="1343596"/>
        <a:ext cx="710322" cy="710322"/>
      </dsp:txXfrm>
    </dsp:sp>
    <dsp:sp modelId="{5B9DFB95-D16C-764A-A5DB-81AC099630B9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2300325"/>
            <a:gd name="adj4" fmla="val 10769179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194066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</a:t>
          </a:r>
        </a:p>
      </dsp:txBody>
      <dsp:txXfrm>
        <a:off x="1194066" y="20217"/>
        <a:ext cx="710322" cy="710322"/>
      </dsp:txXfrm>
    </dsp:sp>
    <dsp:sp modelId="{7605BA16-B350-D749-B40A-7CCE0102499D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6867968"/>
            <a:gd name="adj4" fmla="val 15196661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36455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Operations</a:t>
          </a:r>
        </a:p>
      </dsp:txBody>
      <dsp:txXfrm>
        <a:off x="1536455" y="69840"/>
        <a:ext cx="599116" cy="599116"/>
      </dsp:txXfrm>
    </dsp:sp>
    <dsp:sp modelId="{C3A2FB52-DAE4-1342-973F-1F1A9B44189F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952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Drifting Norms</a:t>
          </a:r>
        </a:p>
      </dsp:txBody>
      <dsp:txXfrm>
        <a:off x="1898952" y="1185491"/>
        <a:ext cx="599116" cy="599116"/>
      </dsp:txXfrm>
    </dsp:sp>
    <dsp:sp modelId="{43E86D08-C1F7-E644-8F62-6252305C9975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949922" y="1875002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Operational Crisis</a:t>
          </a:r>
        </a:p>
      </dsp:txBody>
      <dsp:txXfrm>
        <a:off x="949922" y="1875002"/>
        <a:ext cx="599116" cy="599116"/>
      </dsp:txXfrm>
    </dsp:sp>
    <dsp:sp modelId="{31E129FE-E5D5-FB46-BD01-1F01A59E0FE8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893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Revolution</a:t>
          </a:r>
        </a:p>
      </dsp:txBody>
      <dsp:txXfrm>
        <a:off x="893" y="1185491"/>
        <a:ext cx="599116" cy="599116"/>
      </dsp:txXfrm>
    </dsp:sp>
    <dsp:sp modelId="{5B9DFB95-D16C-764A-A5DB-81AC099630B9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363390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363390" y="69840"/>
        <a:ext cx="599116" cy="599116"/>
      </dsp:txXfrm>
    </dsp:sp>
    <dsp:sp modelId="{7605BA16-B350-D749-B40A-7CCE0102499D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69488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Science</a:t>
          </a:r>
        </a:p>
      </dsp:txBody>
      <dsp:txXfrm>
        <a:off x="1569488" y="15490"/>
        <a:ext cx="544541" cy="544541"/>
      </dsp:txXfrm>
    </dsp:sp>
    <dsp:sp modelId="{C3A2FB52-DAE4-1342-973F-1F1A9B44189F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21294041"/>
            <a:gd name="adj4" fmla="val 19765539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786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</a:t>
          </a:r>
        </a:p>
      </dsp:txBody>
      <dsp:txXfrm>
        <a:off x="1898786" y="1028964"/>
        <a:ext cx="544541" cy="544541"/>
      </dsp:txXfrm>
    </dsp:sp>
    <dsp:sp modelId="{43E86D08-C1F7-E644-8F62-6252305C9975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4015526"/>
            <a:gd name="adj4" fmla="val 225267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036674" y="1655325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Crisis</a:t>
          </a:r>
        </a:p>
      </dsp:txBody>
      <dsp:txXfrm>
        <a:off x="1036674" y="1655325"/>
        <a:ext cx="544541" cy="544541"/>
      </dsp:txXfrm>
    </dsp:sp>
    <dsp:sp modelId="{31E129FE-E5D5-FB46-BD01-1F01A59E0FE8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8211611"/>
            <a:gd name="adj4" fmla="val 6448757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74561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Revolution</a:t>
          </a:r>
        </a:p>
      </dsp:txBody>
      <dsp:txXfrm>
        <a:off x="174561" y="1028964"/>
        <a:ext cx="544541" cy="544541"/>
      </dsp:txXfrm>
    </dsp:sp>
    <dsp:sp modelId="{5B9DFB95-D16C-764A-A5DB-81AC099630B9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2298744"/>
            <a:gd name="adj4" fmla="val 1077024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503859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Change</a:t>
          </a:r>
        </a:p>
      </dsp:txBody>
      <dsp:txXfrm>
        <a:off x="503859" y="15490"/>
        <a:ext cx="544541" cy="544541"/>
      </dsp:txXfrm>
    </dsp:sp>
    <dsp:sp modelId="{7605BA16-B350-D749-B40A-7CCE0102499D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6866512"/>
            <a:gd name="adj4" fmla="val 15197771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9D90-589A-B940-9CCA-117F85904CFA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FF8B-AE8D-1144-8F3B-02BCA27BC3D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5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www.aliexpress.com</a:t>
            </a:r>
            <a:r>
              <a:rPr lang="en-US" dirty="0"/>
              <a:t>/item/33004770035.html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943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4553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76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8623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626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1637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2850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64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2C4D98E-41F1-674D-B398-2AC8E6617851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77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2605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8286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82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C3A3-C418-8A42-AE8E-0AA5C861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D3B8-3046-014B-A47B-D4BB4675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5AD5-EFD3-A840-9144-BE778A4D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7A84-99E4-B64A-A9F6-B9D961BD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E0A-A09A-C049-BF14-4E7BA31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1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B7B-576B-0540-9170-B06BE91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1B1E-D403-C440-B849-4385D73D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A7F8-289B-1E46-BD1B-F78854A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4D41-EAC5-B149-B608-8EE6C71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FAB4-57D5-CF40-998E-6208E8A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669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6840E-416B-6D4E-9B81-D8782AEF5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6E7E-93AC-2C4B-A59D-E859D6F3F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F01C-B999-5743-9A51-D3FE912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FCCB-8AF5-C446-B941-7861366A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C059-1398-7348-9DE8-C06C60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39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543870"/>
            <a:ext cx="4108317" cy="2154279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4866351"/>
            <a:ext cx="4108317" cy="10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567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414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229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44146"/>
            <a:ext cx="12192000" cy="0"/>
          </a:xfrm>
          <a:prstGeom prst="line">
            <a:avLst/>
          </a:prstGeom>
          <a:ln w="19050">
            <a:solidFill>
              <a:srgbClr val="009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457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47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4306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14641" y="1858265"/>
            <a:ext cx="9182401" cy="2376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241" y="3911362"/>
            <a:ext cx="5802801" cy="956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2532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530200" y="4113534"/>
            <a:ext cx="6674000" cy="13628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0100" y="5371946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7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87F-99ED-E342-8F1F-E35CAE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274D-E94D-404F-89D2-F01915B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52FD-C5E7-474A-B4B0-A34399F4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BF3F-F8E7-BD4D-9B8E-667D041A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7FD9-C9CE-724F-8D0B-51A993C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019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517800" y="501996"/>
            <a:ext cx="5156400" cy="27388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9400" y="3085634"/>
            <a:ext cx="5633200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1622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1298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663705" y="35142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8105" y="5373976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807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134311" y="1313638"/>
            <a:ext cx="3564800" cy="2738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67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2310" y="4077900"/>
            <a:ext cx="4126801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238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2236" y="2221940"/>
            <a:ext cx="4353200" cy="44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67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267" y="4120633"/>
            <a:ext cx="27360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19231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72724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67125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5436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1503" y="2800998"/>
            <a:ext cx="1969603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37848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2600" y="2200034"/>
            <a:ext cx="28764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733"/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733"/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733"/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733"/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10131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43996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34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573337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3337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64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91372" y="2148200"/>
            <a:ext cx="6927601" cy="256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61525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013773" y="2925074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13772" y="4634740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13413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98553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2307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2264096" y="29046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8495" y="4634740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60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2756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3032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14172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5/10/21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597" y="6187074"/>
            <a:ext cx="344003" cy="338554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32D-BF2C-4246-9134-5261AD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8D3-3F92-6544-A507-A29CDC1F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365B-2678-9843-98F6-EBDB1CE1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87DD6-6543-BB4E-97C7-E6FA261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3DFAA-A3D1-564A-9CCD-1EB97F0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E82E-3F48-A843-950F-C45B51A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4971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34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8493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293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37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4526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56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48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077052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4688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107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4D7-25E6-D04D-8A73-9DB3300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E8A5-5F43-8F4D-8F3B-D8909CE2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14EA-1B68-4347-BCE4-5551D582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5197A-844D-D74D-AC5A-DFFC81AC0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A41EA-B254-D846-9360-09333F544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733F-9BC0-3743-BFDE-7E36913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BD78C-94AD-5447-9FBA-22E72DE5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50184-E5BB-8D4C-B8A5-1B09591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466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014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1937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1334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429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00704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36391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921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78803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4003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390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CC1-C7FF-A044-8901-7F15E16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46A2F-0907-4E44-960E-89433E3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5884-3F58-1240-80B7-CDF1E068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332-FF93-CC49-92E4-29FE35BE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4144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77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6518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59467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29536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5/10/21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4424" y="6171685"/>
            <a:ext cx="373176" cy="369332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98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387103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66D47-491D-1945-AF9F-2CF5C7D4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Copyright 2021 Infinite Sky.</a:t>
            </a:r>
          </a:p>
          <a:p>
            <a:r>
              <a:rPr lang="en-US"/>
              <a:t>All Rights Reserved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32CF0-36D6-3B48-B1A5-4DF0D72E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8E46AA5-92A3-AA43-B1BB-428E3034D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E4075-A981-EB45-A9EC-FBE185CE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267FF"/>
                </a:solidFill>
              </a:rPr>
              <a:t>www.infinitesky.ai</a:t>
            </a:r>
            <a:endParaRPr lang="en-US" dirty="0">
              <a:solidFill>
                <a:srgbClr val="326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7794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8CE9CFA-0A67-FC49-BA88-BD559F5110CE}"/>
              </a:ext>
            </a:extLst>
          </p:cNvPr>
          <p:cNvSpPr txBox="1">
            <a:spLocks/>
          </p:cNvSpPr>
          <p:nvPr userDrawn="1"/>
        </p:nvSpPr>
        <p:spPr>
          <a:xfrm>
            <a:off x="1240448" y="6257795"/>
            <a:ext cx="2051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2021 Infinite Sky.</a:t>
            </a:r>
          </a:p>
          <a:p>
            <a:r>
              <a:rPr lang="en-US" dirty="0"/>
              <a:t>All Rights Reserved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E8E474-C0E4-B743-AC69-F288FF1C6209}"/>
              </a:ext>
            </a:extLst>
          </p:cNvPr>
          <p:cNvSpPr txBox="1">
            <a:spLocks/>
          </p:cNvSpPr>
          <p:nvPr userDrawn="1"/>
        </p:nvSpPr>
        <p:spPr>
          <a:xfrm>
            <a:off x="5070330" y="6237082"/>
            <a:ext cx="2051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E46AA5-92A3-AA43-B1BB-428E3034D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02F73E-6447-3E45-9A14-8325D5D438B9}"/>
              </a:ext>
            </a:extLst>
          </p:cNvPr>
          <p:cNvSpPr txBox="1">
            <a:spLocks/>
          </p:cNvSpPr>
          <p:nvPr userDrawn="1"/>
        </p:nvSpPr>
        <p:spPr>
          <a:xfrm>
            <a:off x="9220199" y="62370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3267FF"/>
                </a:solidFill>
              </a:rPr>
              <a:t>www.infinitesky.ai</a:t>
            </a:r>
            <a:endParaRPr lang="en-US" dirty="0">
              <a:solidFill>
                <a:srgbClr val="326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032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2CF1-55FF-F040-9A08-61D7BD4D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AB89-50EA-7743-A192-5607F6E8C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79B75-68BF-D84B-8ECE-EB92DB72D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FE82F-C714-7849-9F51-6D9691AF3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Copyright 2021 Infinite Sky.</a:t>
            </a:r>
          </a:p>
          <a:p>
            <a:r>
              <a:rPr lang="en-US"/>
              <a:t>All Rights Reserved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8A884-C7FB-2F43-8F72-7F169E659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8E46AA5-92A3-AA43-B1BB-428E3034DEA9}" type="slidenum">
              <a:rPr lang="en-US" smtClean="0"/>
              <a:pPr/>
              <a:t>‹#›</a:t>
            </a:fld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Confidential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7339B-5A60-814F-810F-3B37019F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267FF"/>
                </a:solidFill>
              </a:rPr>
              <a:t>www.infinitesky.ai</a:t>
            </a:r>
            <a:endParaRPr lang="en-US" dirty="0">
              <a:solidFill>
                <a:srgbClr val="326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022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A076EEA-FD8E-2141-A551-E48C4870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Copyright 2021 Infinite Sky.</a:t>
            </a:r>
          </a:p>
          <a:p>
            <a:r>
              <a:rPr lang="en-US"/>
              <a:t>All Rights Reserved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6CE7D9-4ADB-8D40-8ADB-EE9E6BF19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8E46AA5-92A3-AA43-B1BB-428E3034DEA9}" type="slidenum">
              <a:rPr lang="en-US" smtClean="0"/>
              <a:pPr/>
              <a:t>‹#›</a:t>
            </a:fld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Confidential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3F1D75-5AFE-8D47-AF94-F2E3690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267FF"/>
                </a:solidFill>
              </a:rPr>
              <a:t>www.infinitesky.ai</a:t>
            </a:r>
            <a:endParaRPr lang="en-US" dirty="0">
              <a:solidFill>
                <a:srgbClr val="326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40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67B8B-50BB-DE49-821F-32E294F1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1841-3303-9F49-A448-D074B98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93A7-B577-C942-9A9A-2A1E905D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7721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141A-F054-6B49-8D62-09BBC03C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457200"/>
            <a:ext cx="454342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14B50-57E7-A140-B945-8F66EA2FE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131" y="457200"/>
            <a:ext cx="6965268" cy="54117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17CE0-1636-844A-81FC-344CB3948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2" y="2057400"/>
            <a:ext cx="454342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04426-235D-9148-92BD-FCC73091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Copyright 2021 Infinite Sky.</a:t>
            </a:r>
          </a:p>
          <a:p>
            <a:r>
              <a:rPr lang="en-US"/>
              <a:t>All Rights Reserved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C1CAE-DAD2-1E49-AEB1-3CCF8499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8E46AA5-92A3-AA43-B1BB-428E3034DEA9}" type="slidenum">
              <a:rPr lang="en-US" smtClean="0"/>
              <a:pPr/>
              <a:t>‹#›</a:t>
            </a:fld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Confidential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147AF-39E7-0045-AD71-E0B7CE91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267FF"/>
                </a:solidFill>
              </a:rPr>
              <a:t>www.infinitesky.ai</a:t>
            </a:r>
            <a:endParaRPr lang="en-US" dirty="0">
              <a:solidFill>
                <a:srgbClr val="326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313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16E1-C877-914D-BB73-161CDB89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457200"/>
            <a:ext cx="4478111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60157-E99F-8849-95DD-8A2DF752C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1857" y="457201"/>
            <a:ext cx="6694714" cy="5606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843B6-7C60-2347-85F1-C7DB8A418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3914" y="2057399"/>
            <a:ext cx="4478111" cy="40059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EA20A-6EBA-964F-A4CD-6E6DD7A5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Copyright 2021 Infinite Sky.</a:t>
            </a:r>
          </a:p>
          <a:p>
            <a:r>
              <a:rPr lang="en-US"/>
              <a:t>All Rights Reserved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9B41A-9BB1-B849-8D18-7CDF29B9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8E46AA5-92A3-AA43-B1BB-428E3034DEA9}" type="slidenum">
              <a:rPr lang="en-US" smtClean="0"/>
              <a:pPr/>
              <a:t>‹#›</a:t>
            </a:fld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Confidential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E2658-F09D-BB4D-8ECA-3EAFEE60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267FF"/>
                </a:solidFill>
              </a:rPr>
              <a:t>www.infinitesky.ai</a:t>
            </a:r>
            <a:endParaRPr lang="en-US" dirty="0">
              <a:solidFill>
                <a:srgbClr val="326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9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F6-F358-5447-9675-88BEA56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7672-5036-C94E-8EE4-F26B390E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F9FE-1AB4-204A-A7EE-C150F1E9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8FB1-C205-B749-9F76-EFCA53C2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A7B3-6034-BC4E-A373-A69ECB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D5027-C242-EE43-8EF0-90A8465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A0C-6E1B-1149-ADBD-28A2E63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90FB-0762-CF4A-A766-56CF719F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56D8-545E-8F48-91C0-71FC88505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1C52-935B-8442-91B4-AC6E2F06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CF66-2353-234E-8301-53E8CF1D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BE47-D310-9D4A-859C-561DFDA7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143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8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A1188-EA07-3B4D-AF46-7BCA446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91F1-6F7F-AB47-AD3D-310DFC59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807-201F-3F45-BD30-BD3F4C5CD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CD9-6BDC-CF49-B971-83AD6BBF535B}" type="datetimeFigureOut">
              <a:rPr lang="en-TW" smtClean="0"/>
              <a:t>2021/5/10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35A-53B4-4E40-9249-F62BD4B0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B7AA-6F08-B549-AFB8-64DA6654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34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66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21C01D-EA3C-4E64-B618-B8D1F8B4FA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718" r:id="rId6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766C6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3598" y="618707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52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609585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1219170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82875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243833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304792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365750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426709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4876678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548626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834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1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tx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672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28483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105"/>
            <a:ext cx="12192000" cy="796754"/>
          </a:xfrm>
          <a:prstGeom prst="rect">
            <a:avLst/>
          </a:prstGeom>
          <a:solidFill>
            <a:srgbClr val="3267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828" y="987425"/>
            <a:ext cx="11756571" cy="5086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3104" y="6269955"/>
            <a:ext cx="2051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Copyright 2021 Infinite Sky.</a:t>
            </a:r>
          </a:p>
          <a:p>
            <a:r>
              <a:rPr lang="en-US" dirty="0"/>
              <a:t>All Rights Reserved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75564" y="6269739"/>
            <a:ext cx="2051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6AA5-92A3-AA43-B1BB-428E3034D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0199" y="62697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rgbClr val="FF0000"/>
                </a:solidFill>
              </a:defRPr>
            </a:lvl1pPr>
          </a:lstStyle>
          <a:p>
            <a:r>
              <a:rPr lang="en-US" dirty="0" err="1">
                <a:solidFill>
                  <a:srgbClr val="3267FF"/>
                </a:solidFill>
              </a:rPr>
              <a:t>www.infinitesky.ai</a:t>
            </a:r>
            <a:endParaRPr lang="en-US" dirty="0">
              <a:solidFill>
                <a:srgbClr val="3267FF"/>
              </a:solidFill>
            </a:endParaRPr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14D73061-9E7C-A248-9758-A251487D194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84233" y="6176964"/>
            <a:ext cx="1046916" cy="5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idk.dev/building-a-modern-ci-cd-pipeline-in-the-serverless-era-with-gitops/" TargetMode="External"/><Relationship Id="rId7" Type="http://schemas.openxmlformats.org/officeDocument/2006/relationships/hyperlink" Target="http://www.extremetech.com/wp-content/uploads/2015/04/MooresLaw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hyperlink" Target="https://searchenterpriseai.techtarget.com/definition/Turing-tes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xlp.pub/index.php/ICT_Awareness_and_Competency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hyperlink" Target="https://xlp.pub/" TargetMode="External"/><Relationship Id="rId12" Type="http://schemas.openxmlformats.org/officeDocument/2006/relationships/hyperlink" Target="https://xlp.pub/index.php/Modern_Brows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xlp.pub/index.php/Hyperlink" TargetMode="External"/><Relationship Id="rId11" Type="http://schemas.openxmlformats.org/officeDocument/2006/relationships/hyperlink" Target="https://xlp.pub/index.php/ICT" TargetMode="External"/><Relationship Id="rId5" Type="http://schemas.openxmlformats.org/officeDocument/2006/relationships/hyperlink" Target="https://xlp.pub/index.php/Data_asset" TargetMode="External"/><Relationship Id="rId15" Type="http://schemas.openxmlformats.org/officeDocument/2006/relationships/image" Target="../media/image20.tiff"/><Relationship Id="rId10" Type="http://schemas.openxmlformats.org/officeDocument/2006/relationships/hyperlink" Target="https://xlp.pub/index.php/Digital_divide" TargetMode="External"/><Relationship Id="rId4" Type="http://schemas.openxmlformats.org/officeDocument/2006/relationships/hyperlink" Target="https://xlp.pub/index.php/Data_Workflow" TargetMode="External"/><Relationship Id="rId9" Type="http://schemas.openxmlformats.org/officeDocument/2006/relationships/hyperlink" Target="https://thewiki.us/index.php/ICT_Awareness_and_Competency" TargetMode="External"/><Relationship Id="rId14" Type="http://schemas.openxmlformats.org/officeDocument/2006/relationships/hyperlink" Target="http://vectorstock.com/1959084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3.png"/><Relationship Id="rId2" Type="http://schemas.openxmlformats.org/officeDocument/2006/relationships/hyperlink" Target="http://verses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ffbot.com/products/natural-language/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youtu.be/PB_9HIgSCWc?t=45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newscenter.lbl.gov/2016/10/06/smallest-transistor-1-nm-gate/" TargetMode="External"/><Relationship Id="rId7" Type="http://schemas.openxmlformats.org/officeDocument/2006/relationships/hyperlink" Target="https://hasler.ece.gatech.edu/Published_papers/Technology_overview/gordon_moore_1965_articl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bangkokpost.com/tech/1779429/google-lays-claim-to-quantum-supremacy" TargetMode="Externa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sg-en/listing/959281905/wall-clock-salvador-dali-the-persistence?ga_order=most_relevant&amp;ga_search_type=all&amp;ga_view_type=gallery&amp;ga_search_query=dali+clock&amp;ref=sr_gallery-1-10&amp;from_market_listing_grid_organic=1" TargetMode="External"/><Relationship Id="rId13" Type="http://schemas.openxmlformats.org/officeDocument/2006/relationships/image" Target="../media/image3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www.slideshare.net/andreasc/mobile-megatrends-2010-vision-mobile-research/7-The_Double_Helix_Industries_mov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2.jpeg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6.pn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medium.com/@sakpalvivek02/what-elon-musk-steve-jobs-mark-zuckerberg-bill-gates-jeff-bezos-and-other-top-billionaires-have-167ea39b606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://www.dssresources.com/history/sshistory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gif"/><Relationship Id="rId5" Type="http://schemas.openxmlformats.org/officeDocument/2006/relationships/hyperlink" Target="https://maaw.info/Chapter2.htm" TargetMode="Externa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hyperlink" Target="https://idk.dev/building-a-modern-ci-cd-pipeline-in-the-serverless-era-with-gitops/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devops.com/devops-ouroboros/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hyperlink" Target="http://clipart-library.com/clip-art/ouroboros-transparent-13.htm" TargetMode="Externa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7.png"/><Relationship Id="rId4" Type="http://schemas.openxmlformats.org/officeDocument/2006/relationships/hyperlink" Target="http://clipart-library.com/clip-art/ouroboros-transparent-13.htm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jpeg"/><Relationship Id="rId11" Type="http://schemas.openxmlformats.org/officeDocument/2006/relationships/image" Target="../media/image53.png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52.gif"/><Relationship Id="rId4" Type="http://schemas.openxmlformats.org/officeDocument/2006/relationships/image" Target="../media/image49.gif"/><Relationship Id="rId9" Type="http://schemas.openxmlformats.org/officeDocument/2006/relationships/hyperlink" Target="http://info.cern.ch/hypertext/WWW/TheProject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Relationship Id="rId6" Type="http://schemas.openxmlformats.org/officeDocument/2006/relationships/hyperlink" Target="http://www.extremetech.com/wp-content/uploads/2015/04/MooresLaw2.pn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59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58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ambda_calculu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qhiwEAt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hyperlink" Target="https://www.researchgate.net/figure/The-composition-and-structure-of-cybernetics_fig4_300131568" TargetMode="Externa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0.tiff"/><Relationship Id="rId4" Type="http://schemas.openxmlformats.org/officeDocument/2006/relationships/hyperlink" Target="http://vectorstock.com/1959084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xlp.pub/index.php/Hyperlink" TargetMode="Externa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7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wiki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jmVfDbqRxKo" TargetMode="Externa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integratedreporting.org/wp-content/uploads/2013/12/13-12-08-THE-INTERNATIONAL-IR-FRAMEWORK-2-1.pdf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www.aliexpress.com/item/33004770035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218588"/>
            <a:ext cx="4609174" cy="2154279"/>
          </a:xfrm>
        </p:spPr>
        <p:txBody>
          <a:bodyPr>
            <a:normAutofit/>
          </a:bodyPr>
          <a:lstStyle/>
          <a:p>
            <a:r>
              <a:rPr lang="en-GB" sz="4400" dirty="0"/>
              <a:t>Thread 5 Intro: ICT Awareness &amp; Competency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3817193"/>
            <a:ext cx="4108317" cy="1049158"/>
          </a:xfrm>
        </p:spPr>
        <p:txBody>
          <a:bodyPr/>
          <a:lstStyle/>
          <a:p>
            <a:r>
              <a:rPr lang="en-GB" dirty="0"/>
              <a:t>Ken Lazarus, Ben Koo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986" y="5415084"/>
            <a:ext cx="4108317" cy="56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4, 2021</a:t>
            </a:r>
          </a:p>
        </p:txBody>
      </p:sp>
      <p:pic>
        <p:nvPicPr>
          <p:cNvPr id="8" name="Picture 2" descr="GitOps Graphic">
            <a:hlinkClick r:id="rId3"/>
            <a:extLst>
              <a:ext uri="{FF2B5EF4-FFF2-40B4-BE49-F238E27FC236}">
                <a16:creationId xmlns:a16="http://schemas.microsoft.com/office/drawing/2014/main" id="{3F397D77-A1F2-A648-868C-DEDA6A13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218" y="1692829"/>
            <a:ext cx="6713495" cy="37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3DE7C95-A562-BC46-A9FB-3D9510A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0" y="1121079"/>
            <a:ext cx="2724483" cy="18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resLaw2">
            <a:hlinkClick r:id="rId7"/>
            <a:extLst>
              <a:ext uri="{FF2B5EF4-FFF2-40B4-BE49-F238E27FC236}">
                <a16:creationId xmlns:a16="http://schemas.microsoft.com/office/drawing/2014/main" id="{37F3A14B-4F00-B84D-8575-8CE52A63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1" y="4121607"/>
            <a:ext cx="2724482" cy="18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69323-1642-924B-96CD-1B87F2BA6F41}"/>
              </a:ext>
            </a:extLst>
          </p:cNvPr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</p:spTree>
    <p:extLst>
      <p:ext uri="{BB962C8B-B14F-4D97-AF65-F5344CB8AC3E}">
        <p14:creationId xmlns:p14="http://schemas.microsoft.com/office/powerpoint/2010/main" val="34749117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Abstract Specification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3546103" y="324308"/>
            <a:ext cx="5393600" cy="8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3546101" y="435370"/>
            <a:ext cx="5393600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2" y="233214"/>
            <a:ext cx="2549897" cy="1162453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16085" y="2335583"/>
            <a:ext cx="5712127" cy="397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A continuously evolving </a:t>
            </a:r>
            <a:r>
              <a:rPr lang="en-US" sz="2400" dirty="0">
                <a:solidFill>
                  <a:schemeClr val="bg1"/>
                </a:solidFill>
                <a:hlinkClick r:id="rId4" tooltip="Data Workflo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Workflow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Process:</a:t>
            </a:r>
            <a:r>
              <a:rPr lang="en-US" sz="2400" dirty="0">
                <a:solidFill>
                  <a:schemeClr val="bg1"/>
                </a:solidFill>
              </a:rPr>
              <a:t> Relate </a:t>
            </a:r>
            <a:r>
              <a:rPr lang="en-US" sz="2400" dirty="0">
                <a:solidFill>
                  <a:schemeClr val="bg1"/>
                </a:solidFill>
                <a:hlinkClick r:id="rId5" tooltip="Data as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assets</a:t>
            </a:r>
            <a:r>
              <a:rPr lang="en-US" sz="2400" dirty="0">
                <a:solidFill>
                  <a:schemeClr val="bg1"/>
                </a:solidFill>
              </a:rPr>
              <a:t> using </a:t>
            </a:r>
            <a:r>
              <a:rPr lang="en-US" sz="2400" dirty="0">
                <a:solidFill>
                  <a:schemeClr val="bg1"/>
                </a:solidFill>
                <a:hlinkClick r:id="rId6" tooltip="Hyper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Hyperlinks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Happy Participants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MediaWiki</a:t>
            </a:r>
            <a:r>
              <a:rPr lang="en-US" sz="2400" dirty="0">
                <a:solidFill>
                  <a:schemeClr val="bg1"/>
                </a:solidFill>
              </a:rPr>
              <a:t> Infrastructure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Context: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Inadequate 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u="sng" dirty="0">
                <a:solidFill>
                  <a:schemeClr val="tx1"/>
                </a:solidFill>
                <a:hlinkClick r:id="rId9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Awareness</a:t>
            </a:r>
            <a:r>
              <a:rPr lang="en-US" dirty="0">
                <a:solidFill>
                  <a:schemeClr val="tx1"/>
                </a:solidFill>
              </a:rPr>
              <a:t> causes </a:t>
            </a:r>
            <a:r>
              <a:rPr lang="en-US" dirty="0">
                <a:solidFill>
                  <a:schemeClr val="tx1"/>
                </a:solidFill>
                <a:hlinkClick r:id="rId10" tooltip="Digital div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divide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Goal: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/>
              <a:t>Enhance awareness of </a:t>
            </a:r>
            <a:r>
              <a:rPr lang="en-US" dirty="0">
                <a:solidFill>
                  <a:schemeClr val="tx1"/>
                </a:solidFill>
              </a:rPr>
              <a:t>essential </a:t>
            </a:r>
            <a:r>
              <a:rPr lang="en-US" dirty="0">
                <a:solidFill>
                  <a:schemeClr val="tx1"/>
                </a:solidFill>
                <a:hlinkClick r:id="rId11" tooltip="I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dirty="0">
                <a:solidFill>
                  <a:schemeClr val="tx1"/>
                </a:solidFill>
              </a:rPr>
              <a:t> tools 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Criteria: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Understand ICT terminologies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Observable utilization of </a:t>
            </a: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Hyperlinked</a:t>
            </a:r>
            <a:r>
              <a:rPr lang="en-US" sz="2400" dirty="0">
                <a:solidFill>
                  <a:schemeClr val="tx1"/>
                </a:solidFill>
              </a:rPr>
              <a:t> digital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3442A-FB9C-9449-A079-84A1BC746E23}"/>
              </a:ext>
            </a:extLst>
          </p:cNvPr>
          <p:cNvSpPr txBox="1"/>
          <p:nvPr/>
        </p:nvSpPr>
        <p:spPr>
          <a:xfrm>
            <a:off x="2472392" y="6394696"/>
            <a:ext cx="704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Boundary Conditions: </a:t>
            </a:r>
            <a:r>
              <a:rPr lang="en-US" dirty="0">
                <a:solidFill>
                  <a:srgbClr val="FF0000"/>
                </a:solidFill>
              </a:rPr>
              <a:t>Lack of access to networked </a:t>
            </a:r>
            <a:r>
              <a:rPr lang="en-US" dirty="0">
                <a:solidFill>
                  <a:srgbClr val="FF0000"/>
                </a:solidFill>
                <a:hlinkClick r:id="rId12" tooltip="Modern Brows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 Browse</a:t>
            </a:r>
            <a:endParaRPr lang="en-TW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pic>
        <p:nvPicPr>
          <p:cNvPr id="14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FB71AD00-8330-3547-97DC-6EC582D8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4"/>
            <a:extLst>
              <a:ext uri="{FF2B5EF4-FFF2-40B4-BE49-F238E27FC236}">
                <a16:creationId xmlns:a16="http://schemas.microsoft.com/office/drawing/2014/main" id="{5BE0B06E-8420-174A-A1DC-3B58A17601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5CCA2-C2AF-7C4D-8AE7-10D6EF861559}"/>
              </a:ext>
            </a:extLst>
          </p:cNvPr>
          <p:cNvSpPr txBox="1"/>
          <p:nvPr/>
        </p:nvSpPr>
        <p:spPr>
          <a:xfrm>
            <a:off x="383875" y="32430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762" y="231293"/>
            <a:ext cx="10546477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The Digital way to Govern Activities in Space-Time</a:t>
            </a:r>
          </a:p>
          <a:p>
            <a:pPr algn="ctr" defTabSz="1219170" hangingPunct="0">
              <a:defRPr/>
            </a:pPr>
            <a:r>
              <a:rPr lang="en-US" sz="36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133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(labeling things at a Global Scale)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3111713" y="6550223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http://</a:t>
            </a:r>
            <a:r>
              <a:rPr lang="en-US" sz="1400" kern="0" dirty="0" err="1">
                <a:latin typeface="Arial"/>
                <a:cs typeface="Arial"/>
                <a:sym typeface="Arial"/>
                <a:hlinkClick r:id="rId2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 </a:t>
            </a:r>
            <a:endParaRPr lang="en-US" sz="1400" kern="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28" y="1759853"/>
            <a:ext cx="8295109" cy="4665999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49F9799-E7A0-2744-AD0F-D3D4AAAC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2458" y="2815063"/>
            <a:ext cx="2638274" cy="1685695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93119E90-8636-ED4B-BFB3-D60BB1762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2" y="4658304"/>
            <a:ext cx="2939707" cy="2045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F4F14-FC10-9F4A-80D6-3E1817875F1A}"/>
              </a:ext>
            </a:extLst>
          </p:cNvPr>
          <p:cNvSpPr txBox="1"/>
          <p:nvPr/>
        </p:nvSpPr>
        <p:spPr>
          <a:xfrm>
            <a:off x="8758459" y="1875147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ICT Term:</a:t>
            </a:r>
          </a:p>
          <a:p>
            <a:r>
              <a:rPr lang="en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</a:p>
        </p:txBody>
      </p:sp>
    </p:spTree>
    <p:extLst>
      <p:ext uri="{BB962C8B-B14F-4D97-AF65-F5344CB8AC3E}">
        <p14:creationId xmlns:p14="http://schemas.microsoft.com/office/powerpoint/2010/main" val="19408550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Public access to Spatial/Temporal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78" y="1612058"/>
            <a:ext cx="8160710" cy="4922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5248811" y="6619841"/>
            <a:ext cx="1694375" cy="15388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lang="en-TW" sz="900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FFC2B-5EDB-A04A-9D9B-9DDF85112711}"/>
              </a:ext>
            </a:extLst>
          </p:cNvPr>
          <p:cNvSpPr txBox="1"/>
          <p:nvPr/>
        </p:nvSpPr>
        <p:spPr>
          <a:xfrm>
            <a:off x="1769238" y="1211948"/>
            <a:ext cx="8653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Web Browsers are devices for intuitive “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57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dirty="0"/>
              <a:t>The fast changing pace forced the ICT to come up with </a:t>
            </a:r>
            <a:r>
              <a:rPr lang="en-US" dirty="0">
                <a:solidFill>
                  <a:srgbClr val="FF0000"/>
                </a:solidFill>
              </a:rPr>
              <a:t>ITIL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EFD4-7740-614C-9DDB-5723B5F57788}"/>
              </a:ext>
            </a:extLst>
          </p:cNvPr>
          <p:cNvSpPr txBox="1"/>
          <p:nvPr/>
        </p:nvSpPr>
        <p:spPr>
          <a:xfrm>
            <a:off x="4652866" y="5435292"/>
            <a:ext cx="240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p.97 of Effective IT Service Management to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and Beyond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Rob Addy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735F9-5029-4048-AAA2-ECFB585619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128" y="2085237"/>
            <a:ext cx="3339219" cy="3350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82C0-C519-8348-82E7-2C48803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6" y="2385104"/>
            <a:ext cx="4246632" cy="2507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25197-A3AA-E44E-989B-99E1036925A0}"/>
              </a:ext>
            </a:extLst>
          </p:cNvPr>
          <p:cNvSpPr txBox="1"/>
          <p:nvPr/>
        </p:nvSpPr>
        <p:spPr>
          <a:xfrm>
            <a:off x="1339452" y="5204460"/>
            <a:ext cx="17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p.33 of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for Dummies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Peter Fareden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4764E-69E5-674E-BD76-44B6E6239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13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726D-7ABD-A040-A6DB-C482EC13FA38}"/>
              </a:ext>
            </a:extLst>
          </p:cNvPr>
          <p:cNvSpPr txBox="1"/>
          <p:nvPr/>
        </p:nvSpPr>
        <p:spPr>
          <a:xfrm>
            <a:off x="2749378" y="950277"/>
            <a:ext cx="7938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ITIL</a:t>
            </a:r>
            <a:r>
              <a:rPr lang="en-US" sz="2000" dirty="0"/>
              <a:t>: Information Technology Infrastructure Library (</a:t>
            </a:r>
            <a:r>
              <a:rPr lang="en-US" sz="2000" dirty="0">
                <a:solidFill>
                  <a:srgbClr val="FF0000"/>
                </a:solidFill>
              </a:rPr>
              <a:t>Dictionary of ICT Tools</a:t>
            </a:r>
            <a:r>
              <a:rPr lang="en-US" sz="2000" dirty="0"/>
              <a:t>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29AD0-D393-4946-8B28-BF20C6F40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044" y="2134733"/>
            <a:ext cx="3339219" cy="3008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E6A3D8-930E-194B-92AA-66ACB94C42FD}"/>
              </a:ext>
            </a:extLst>
          </p:cNvPr>
          <p:cNvSpPr txBox="1"/>
          <p:nvPr/>
        </p:nvSpPr>
        <p:spPr>
          <a:xfrm>
            <a:off x="3414720" y="1335139"/>
            <a:ext cx="5362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ICT Operations.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CF28A-DD3F-A249-89DD-DE8ADC8B6499}"/>
              </a:ext>
            </a:extLst>
          </p:cNvPr>
          <p:cNvSpPr txBox="1"/>
          <p:nvPr/>
        </p:nvSpPr>
        <p:spPr>
          <a:xfrm>
            <a:off x="8649283" y="5332540"/>
            <a:ext cx="240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IBM’s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</a:t>
            </a:r>
            <a:r>
              <a:rPr lang="en-US" sz="1200" dirty="0"/>
              <a:t>Web Site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316337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identified a measurement to anticipate the </a:t>
            </a:r>
            <a:r>
              <a:rPr lang="en-US" sz="2400" b="1" i="1" dirty="0">
                <a:solidFill>
                  <a:srgbClr val="FF0000"/>
                </a:solidFill>
              </a:rPr>
              <a:t>Physical dimensions of Data</a:t>
            </a:r>
            <a:endParaRPr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BED1B25-21CF-E24B-95DC-D02F76BB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697" y="3169084"/>
            <a:ext cx="2884749" cy="2160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B6D88-211A-4D4A-8348-10F3A03D3AE0}"/>
              </a:ext>
            </a:extLst>
          </p:cNvPr>
          <p:cNvSpPr txBox="1"/>
          <p:nvPr/>
        </p:nvSpPr>
        <p:spPr>
          <a:xfrm>
            <a:off x="8449881" y="5766630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 smallest Transitor, ever!</a:t>
            </a:r>
            <a:endParaRPr lang="en-TW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Berkeley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76EEA-AA4D-B14E-A752-E5966D1AB6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38" y="3169084"/>
            <a:ext cx="3044696" cy="2083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8FB2E-B609-3045-8D4D-AA1FAC63C091}"/>
              </a:ext>
            </a:extLst>
          </p:cNvPr>
          <p:cNvSpPr txBox="1"/>
          <p:nvPr/>
        </p:nvSpPr>
        <p:spPr>
          <a:xfrm>
            <a:off x="346328" y="57662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6"/>
              </a:rPr>
              <a:t>Google lays claim to 'quantum supremacy’</a:t>
            </a:r>
            <a:endParaRPr lang="en-US" sz="1200" dirty="0"/>
          </a:p>
          <a:p>
            <a:r>
              <a:rPr lang="en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Bangkok Post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C74C5235-DEC7-104F-993E-27BA8E01A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574" y="860886"/>
            <a:ext cx="4728742" cy="5881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E8112-4DAD-C748-A91C-49D9AC37780A}"/>
              </a:ext>
            </a:extLst>
          </p:cNvPr>
          <p:cNvSpPr txBox="1"/>
          <p:nvPr/>
        </p:nvSpPr>
        <p:spPr>
          <a:xfrm>
            <a:off x="7997835" y="1965635"/>
            <a:ext cx="400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mechanism on the 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worth of Data changed our lives.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83F64-2052-F44F-B6DA-A52B58A877B1}"/>
              </a:ext>
            </a:extLst>
          </p:cNvPr>
          <p:cNvSpPr txBox="1"/>
          <p:nvPr/>
        </p:nvSpPr>
        <p:spPr>
          <a:xfrm>
            <a:off x="89923" y="2014985"/>
            <a:ext cx="3329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Quantum Physics?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currently minimal physical phenomena that can reach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04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Data Awareness Learning Outcome: (</a:t>
            </a:r>
            <a:r>
              <a:rPr lang="en-US" sz="2400" dirty="0">
                <a:solidFill>
                  <a:srgbClr val="FF0000"/>
                </a:solidFill>
              </a:rPr>
              <a:t>Namespace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Management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Managing a fast-evolving Vocabulary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61237"/>
              </p:ext>
            </p:extLst>
          </p:nvPr>
        </p:nvGraphicFramePr>
        <p:xfrm>
          <a:off x="2500053" y="1582021"/>
          <a:ext cx="7191893" cy="50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9030137" y="1261457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 flipH="1">
            <a:off x="7948246" y="1630789"/>
            <a:ext cx="996463" cy="549703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1CDB41EA-3350-3D46-BADF-20976E3B3B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647" y="2498684"/>
            <a:ext cx="3048706" cy="304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D4B7B-E7B0-1A43-AF70-8F028BDFC901}"/>
              </a:ext>
            </a:extLst>
          </p:cNvPr>
          <p:cNvSpPr txBox="1"/>
          <p:nvPr/>
        </p:nvSpPr>
        <p:spPr>
          <a:xfrm>
            <a:off x="4929654" y="6577972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image source by clicking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here</a:t>
            </a:r>
            <a:endParaRPr lang="en-TW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A3A85-BC0E-BC4F-8C28-C63DFB29DB89}"/>
              </a:ext>
            </a:extLst>
          </p:cNvPr>
          <p:cNvSpPr txBox="1"/>
          <p:nvPr/>
        </p:nvSpPr>
        <p:spPr>
          <a:xfrm>
            <a:off x="8697672" y="2924687"/>
            <a:ext cx="3078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prescribed the </a:t>
            </a:r>
          </a:p>
          <a:p>
            <a:pPr algn="ctr"/>
            <a:r>
              <a:rPr lang="en-TW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anticipated clock speed </a:t>
            </a:r>
          </a:p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paradigm shifts</a:t>
            </a:r>
          </a:p>
          <a:p>
            <a:pPr algn="ctr"/>
            <a:endParaRPr lang="en-TW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the last 50+ years…</a:t>
            </a:r>
          </a:p>
        </p:txBody>
      </p:sp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C7723B62-1D86-014B-B40D-E10585133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38" y="2656326"/>
            <a:ext cx="2216158" cy="3491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EA8D7-6176-3840-8063-905C49F39115}"/>
              </a:ext>
            </a:extLst>
          </p:cNvPr>
          <p:cNvSpPr txBox="1"/>
          <p:nvPr/>
        </p:nvSpPr>
        <p:spPr>
          <a:xfrm>
            <a:off x="323167" y="1480381"/>
            <a:ext cx="296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world under observable acceleration in terms of Industry Clock Speed.</a:t>
            </a:r>
          </a:p>
        </p:txBody>
      </p:sp>
      <p:pic>
        <p:nvPicPr>
          <p:cNvPr id="5" name="Picture 4">
            <a:hlinkClick r:id="rId12"/>
            <a:extLst>
              <a:ext uri="{FF2B5EF4-FFF2-40B4-BE49-F238E27FC236}">
                <a16:creationId xmlns:a16="http://schemas.microsoft.com/office/drawing/2014/main" id="{93E3AC86-18E0-AD44-BC0F-9442047036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693" y="4683494"/>
            <a:ext cx="2438047" cy="1723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E0C87-59B3-2C4C-A830-1B2673CEC3C7}"/>
              </a:ext>
            </a:extLst>
          </p:cNvPr>
          <p:cNvSpPr txBox="1"/>
          <p:nvPr/>
        </p:nvSpPr>
        <p:spPr>
          <a:xfrm>
            <a:off x="8922162" y="6577972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Mobile Megatrends 2010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05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is the Awareness of Exponential Opportunities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678091"/>
              </p:ext>
            </p:extLst>
          </p:nvPr>
        </p:nvGraphicFramePr>
        <p:xfrm>
          <a:off x="0" y="3967619"/>
          <a:ext cx="4489938" cy="28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4849257" y="1269167"/>
            <a:ext cx="629306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equipped visionary enterpreneurs to </a:t>
            </a:r>
          </a:p>
          <a:p>
            <a:pPr algn="ctr" defTabSz="1219170" hangingPunct="0"/>
            <a:r>
              <a:rPr lang="en-TW" sz="2400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s</a:t>
            </a:r>
            <a:r>
              <a:rPr lang="en-TW" sz="1867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ystematically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 attack traditional industries…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>
            <a:off x="1528175" y="3532340"/>
            <a:ext cx="0" cy="563671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E083CD-05CB-8546-805D-62232EB71A8B}"/>
              </a:ext>
            </a:extLst>
          </p:cNvPr>
          <p:cNvSpPr txBox="1"/>
          <p:nvPr/>
        </p:nvSpPr>
        <p:spPr>
          <a:xfrm>
            <a:off x="415600" y="2481369"/>
            <a:ext cx="4246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Musk, Jobs , Zuckerberg, Gates , Bezos And Other Top Billionaires Have In Common That Everyone Do Not Know. </a:t>
            </a:r>
          </a:p>
          <a:p>
            <a:r>
              <a:rPr lang="en-US" sz="1400" b="1" dirty="0"/>
              <a:t>		by Vivek </a:t>
            </a:r>
            <a:r>
              <a:rPr lang="en-US" sz="1400" b="1" dirty="0" err="1"/>
              <a:t>Sakpal</a:t>
            </a:r>
            <a:r>
              <a:rPr lang="en-US" sz="1400" b="1" dirty="0"/>
              <a:t>  May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8B33-0180-EB4A-8998-EB4548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5456" y="4478215"/>
            <a:ext cx="1605345" cy="16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F0E6-18DA-104B-AE9E-FF4485A3A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74" y="2112391"/>
            <a:ext cx="2851434" cy="4555006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1DB918E-EC4B-B14C-9707-A2D70C86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00" y="1257240"/>
            <a:ext cx="4246675" cy="11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In 1980s, due to the invention of Spreadsheet on Personal Computers, the notion of Activity-based Cost Accounting, namely </a:t>
            </a:r>
            <a:r>
              <a:rPr lang="en-US" sz="2400" dirty="0">
                <a:solidFill>
                  <a:srgbClr val="FF0000"/>
                </a:solidFill>
              </a:rPr>
              <a:t>ABC</a:t>
            </a:r>
            <a:r>
              <a:rPr lang="en-US" sz="2400" dirty="0"/>
              <a:t> Accounting method was born</a:t>
            </a: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2341895" y="1090398"/>
            <a:ext cx="7508209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distored our spacetime, and most importantly, </a:t>
            </a:r>
          </a:p>
          <a:p>
            <a:pPr algn="ctr" defTabSz="1219170" hangingPunct="0"/>
            <a:r>
              <a:rPr lang="en-TW" sz="2400" dirty="0"/>
              <a:t>it distorted the </a:t>
            </a:r>
            <a:r>
              <a:rPr lang="en-TW" sz="2400" b="1" i="1" dirty="0"/>
              <a:t>cycle times </a:t>
            </a:r>
            <a:r>
              <a:rPr lang="en-TW" sz="2400" dirty="0"/>
              <a:t>of asset </a:t>
            </a:r>
            <a:r>
              <a:rPr lang="en-TW" sz="2400" dirty="0">
                <a:solidFill>
                  <a:srgbClr val="FF0000"/>
                </a:solidFill>
              </a:rPr>
              <a:t>accounting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4926CA-5B0F-A241-AD3E-84A71F8FA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0955" y="4813429"/>
            <a:ext cx="1785193" cy="1261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FDF2B-5962-B845-8485-EFF21E02EE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0812" y="2209069"/>
            <a:ext cx="1785335" cy="2615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BF93DD-0547-CE45-BD31-E212B2FE74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268" y="2137442"/>
            <a:ext cx="5696885" cy="40717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C5850A-146D-D74D-9929-A556B29A5753}"/>
              </a:ext>
            </a:extLst>
          </p:cNvPr>
          <p:cNvSpPr txBox="1"/>
          <p:nvPr/>
        </p:nvSpPr>
        <p:spPr>
          <a:xfrm>
            <a:off x="4650529" y="6283244"/>
            <a:ext cx="3440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Weibei SC" panose="03000800000000000000" pitchFamily="66" charset="-128"/>
                <a:ea typeface="Weibei SC" panose="03000800000000000000" pitchFamily="66" charset="-128"/>
              </a:rPr>
              <a:t>Image source: </a:t>
            </a:r>
            <a:r>
              <a:rPr lang="en-US" altLang="zh-CN" sz="1200" dirty="0">
                <a:latin typeface="Weibei SC" panose="03000800000000000000" pitchFamily="66" charset="-128"/>
                <a:ea typeface="Weibei SC" panose="03000800000000000000" pitchFamily="66" charset="-128"/>
                <a:hlinkClick r:id="rId5"/>
              </a:rPr>
              <a:t>https://</a:t>
            </a:r>
            <a:r>
              <a:rPr lang="en-US" altLang="zh-CN" sz="1200" dirty="0" err="1">
                <a:latin typeface="Weibei SC" panose="03000800000000000000" pitchFamily="66" charset="-128"/>
                <a:ea typeface="Weibei SC" panose="03000800000000000000" pitchFamily="66" charset="-128"/>
                <a:hlinkClick r:id="rId5"/>
              </a:rPr>
              <a:t>maaw.info</a:t>
            </a:r>
            <a:r>
              <a:rPr lang="en-US" altLang="zh-CN" sz="1200" dirty="0">
                <a:latin typeface="Weibei SC" panose="03000800000000000000" pitchFamily="66" charset="-128"/>
                <a:ea typeface="Weibei SC" panose="03000800000000000000" pitchFamily="66" charset="-128"/>
                <a:hlinkClick r:id="rId5"/>
              </a:rPr>
              <a:t>/Chapter2.htm</a:t>
            </a:r>
            <a:endParaRPr lang="en-US" sz="1200" baseline="300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C25D4E0-4777-6049-AB80-14C1EBC85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851" y="2137442"/>
            <a:ext cx="3083827" cy="31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754F42-7D08-7E40-AB58-54E5AE7C0B0B}"/>
              </a:ext>
            </a:extLst>
          </p:cNvPr>
          <p:cNvSpPr txBox="1"/>
          <p:nvPr/>
        </p:nvSpPr>
        <p:spPr>
          <a:xfrm>
            <a:off x="615503" y="5601463"/>
            <a:ext cx="2355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brief history of Spreadsheet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AABFC1-D90D-7448-8D38-9E61961C8117}"/>
              </a:ext>
            </a:extLst>
          </p:cNvPr>
          <p:cNvSpPr txBox="1"/>
          <p:nvPr/>
        </p:nvSpPr>
        <p:spPr>
          <a:xfrm>
            <a:off x="615503" y="6421743"/>
            <a:ext cx="236154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hlinkClick r:id="rId7"/>
              </a:rPr>
              <a:t>http://</a:t>
            </a:r>
            <a:r>
              <a:rPr lang="en-US" sz="750" dirty="0" err="1">
                <a:hlinkClick r:id="rId7"/>
              </a:rPr>
              <a:t>www.dssresources.com</a:t>
            </a:r>
            <a:r>
              <a:rPr lang="en-US" sz="750" dirty="0">
                <a:hlinkClick r:id="rId7"/>
              </a:rPr>
              <a:t>/history/</a:t>
            </a:r>
            <a:r>
              <a:rPr lang="en-US" sz="750" dirty="0" err="1">
                <a:hlinkClick r:id="rId7"/>
              </a:rPr>
              <a:t>sshistory.html</a:t>
            </a:r>
            <a:endParaRPr lang="en-US" sz="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D247F-56EA-C54A-9B37-DAA2C5A420C8}"/>
              </a:ext>
            </a:extLst>
          </p:cNvPr>
          <p:cNvSpPr txBox="1"/>
          <p:nvPr/>
        </p:nvSpPr>
        <p:spPr>
          <a:xfrm>
            <a:off x="884973" y="5961865"/>
            <a:ext cx="18421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Software Arts Corporation </a:t>
            </a:r>
          </a:p>
          <a:p>
            <a:r>
              <a:rPr lang="en-US" sz="1050" dirty="0"/>
              <a:t>Formed</a:t>
            </a:r>
            <a:r>
              <a:rPr lang="zh-CN" altLang="en-US" sz="1050" dirty="0"/>
              <a:t> </a:t>
            </a:r>
            <a:r>
              <a:rPr lang="en-US" sz="1050" dirty="0"/>
              <a:t>on January 2, 1979</a:t>
            </a:r>
          </a:p>
        </p:txBody>
      </p:sp>
    </p:spTree>
    <p:extLst>
      <p:ext uri="{BB962C8B-B14F-4D97-AF65-F5344CB8AC3E}">
        <p14:creationId xmlns:p14="http://schemas.microsoft.com/office/powerpoint/2010/main" val="183085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Cycles and DevOps.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71621"/>
              </p:ext>
            </p:extLst>
          </p:nvPr>
        </p:nvGraphicFramePr>
        <p:xfrm>
          <a:off x="4846519" y="901873"/>
          <a:ext cx="2498962" cy="2527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5D9172A-56BE-3249-99DA-2A5C897C5E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32" y="3609706"/>
            <a:ext cx="5742727" cy="3003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DCA0E-E8D8-0B47-9CA0-D33DF54ADE7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643" y="3609706"/>
            <a:ext cx="5742727" cy="3003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ACDE6-B35E-4F4D-B542-0C711C855A20}"/>
              </a:ext>
            </a:extLst>
          </p:cNvPr>
          <p:cNvSpPr txBox="1"/>
          <p:nvPr/>
        </p:nvSpPr>
        <p:spPr>
          <a:xfrm>
            <a:off x="5789666" y="155322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05E0-CC22-FE49-ACF1-C142951F4E8D}"/>
              </a:ext>
            </a:extLst>
          </p:cNvPr>
          <p:cNvSpPr txBox="1"/>
          <p:nvPr/>
        </p:nvSpPr>
        <p:spPr>
          <a:xfrm>
            <a:off x="2960871" y="451145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56513-71B4-B342-B333-E2770A1EA32B}"/>
              </a:ext>
            </a:extLst>
          </p:cNvPr>
          <p:cNvSpPr txBox="1"/>
          <p:nvPr/>
        </p:nvSpPr>
        <p:spPr>
          <a:xfrm>
            <a:off x="692294" y="1399338"/>
            <a:ext cx="3682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an explicit synchronization mechanism,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accounting books 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reach consensus.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53F06-4BDF-E84E-B30A-DD0A0E167B6C}"/>
              </a:ext>
            </a:extLst>
          </p:cNvPr>
          <p:cNvSpPr txBox="1"/>
          <p:nvPr/>
        </p:nvSpPr>
        <p:spPr>
          <a:xfrm>
            <a:off x="7817054" y="1401038"/>
            <a:ext cx="36826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ITIL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(dictionary of ICT methods) are efforts to help organizations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consensus faster.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8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DevOps, Data Ops, AI/ML Ops, </a:t>
            </a:r>
            <a:r>
              <a:rPr lang="en-US" sz="3600" dirty="0" err="1"/>
              <a:t>GitOps</a:t>
            </a:r>
            <a:endParaRPr sz="3600" dirty="0"/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4555657A-081D-A643-B720-39CEEC3D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5318"/>
            <a:ext cx="12192000" cy="57742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5316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D88A907-F605-4C42-B967-12302BD7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33"/>
            <a:ext cx="12192000" cy="66767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6939794" y="350728"/>
            <a:ext cx="4356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/>
              <a:t>Thread 5 Content Structure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>
                <a:solidFill>
                  <a:schemeClr val="tx1"/>
                </a:solidFill>
              </a:rPr>
              <a:t>DevOps, CI/CD reflects to continuous pursuit of ever faster Clock Speeds</a:t>
            </a:r>
            <a:r>
              <a:rPr lang="en-TW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" name="All events are Emerging Events">
            <a:extLst>
              <a:ext uri="{FF2B5EF4-FFF2-40B4-BE49-F238E27FC236}">
                <a16:creationId xmlns:a16="http://schemas.microsoft.com/office/drawing/2014/main" id="{D22E0271-DE4F-E74D-88D7-A1A6CCB1C297}"/>
              </a:ext>
            </a:extLst>
          </p:cNvPr>
          <p:cNvSpPr txBox="1">
            <a:spLocks/>
          </p:cNvSpPr>
          <p:nvPr/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DevOps, Continuous Integration/Continuous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396283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400" dirty="0"/>
              <a:t>Image courtesy: PETSEBAN on </a:t>
            </a:r>
            <a:r>
              <a:rPr lang="en-US" sz="1400" dirty="0" err="1"/>
              <a:t>NearCoding</a:t>
            </a:r>
            <a:endParaRPr lang="en-TW" sz="1400" dirty="0"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5" y="1610147"/>
            <a:ext cx="8910673" cy="4728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8DDA7-D98A-C142-AE03-1685BBC8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2230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One Cycle</a:t>
            </a:r>
            <a:r>
              <a:rPr dirty="0"/>
              <a:t>: Git as the </a:t>
            </a:r>
            <a:r>
              <a:rPr dirty="0">
                <a:solidFill>
                  <a:srgbClr val="FF0000"/>
                </a:solidFill>
              </a:rPr>
              <a:t>Single Source</a:t>
            </a:r>
            <a:r>
              <a:rPr dirty="0"/>
              <a:t> of Truth</a:t>
            </a:r>
          </a:p>
        </p:txBody>
      </p:sp>
      <p:pic>
        <p:nvPicPr>
          <p:cNvPr id="11266" name="Picture 2" descr="GitOps Graphic">
            <a:hlinkClick r:id="rId2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9503" y="892714"/>
            <a:ext cx="9932994" cy="558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DA03-FC2B-234A-B287-0A409FCF3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22</a:t>
            </a:fld>
            <a:endParaRPr lang="e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74BF1EA-A18A-5544-8C87-7E20F2DC6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749038"/>
              </p:ext>
            </p:extLst>
          </p:nvPr>
        </p:nvGraphicFramePr>
        <p:xfrm>
          <a:off x="4787055" y="4390566"/>
          <a:ext cx="2617890" cy="2200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853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Two Cycles present </a:t>
            </a:r>
            <a:r>
              <a:rPr lang="en-US" dirty="0"/>
              <a:t>a story of DevOps</a:t>
            </a:r>
            <a:endParaRPr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0467AA1B-A0B5-4C4F-8C89-6E6B181F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6" y="1069100"/>
            <a:ext cx="7444447" cy="515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E0648-044F-7342-9A7C-CD613A0735E4}"/>
              </a:ext>
            </a:extLst>
          </p:cNvPr>
          <p:cNvSpPr txBox="1"/>
          <p:nvPr/>
        </p:nvSpPr>
        <p:spPr>
          <a:xfrm>
            <a:off x="2957960" y="6309975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https://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-ouroboros/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2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975359" y="311413"/>
            <a:ext cx="10241280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/>
              <a:t>Blockchain</a:t>
            </a:r>
            <a:r>
              <a:rPr lang="en-US" dirty="0"/>
              <a:t> is the “Constant” </a:t>
            </a:r>
            <a:r>
              <a:rPr lang="en-US" dirty="0" err="1"/>
              <a:t>clockspeed</a:t>
            </a:r>
            <a:r>
              <a:rPr lang="en-US" dirty="0"/>
              <a:t> </a:t>
            </a:r>
            <a:r>
              <a:rPr dirty="0"/>
              <a:t>Technolog</a:t>
            </a:r>
            <a:r>
              <a:rPr lang="en-US" dirty="0"/>
              <a:t>y: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(Consistency)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836" y="2170501"/>
            <a:ext cx="6576164" cy="377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7789288" y="6360747"/>
            <a:ext cx="3028073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00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www.investopedia.com</a:t>
            </a:r>
            <a:r>
              <a:rPr lang="en-US" sz="1000" kern="0" dirty="0">
                <a:latin typeface="Arial"/>
                <a:cs typeface="Arial"/>
                <a:sym typeface="Arial"/>
              </a:rPr>
              <a:t>/terms/b/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blockchain.asp</a:t>
            </a:r>
            <a:endParaRPr lang="en-TW" sz="1000" kern="0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8393" y="631783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" smtClean="0"/>
              <a:pPr algn="r" defTabSz="1219170">
                <a:buClr>
                  <a:srgbClr val="000000"/>
                </a:buClr>
                <a:defRPr/>
              </a:pPr>
              <a:t>24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8" name="Picture 4" descr="ouroboros png&#10;">
            <a:hlinkClick r:id="rId5"/>
            <a:extLst>
              <a:ext uri="{FF2B5EF4-FFF2-40B4-BE49-F238E27FC236}">
                <a16:creationId xmlns:a16="http://schemas.microsoft.com/office/drawing/2014/main" id="{3780A6E2-0707-4F43-9CD8-48FA90F9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020" y="2220921"/>
            <a:ext cx="4235381" cy="36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B473A0-3B2F-284A-865B-75665D88CCC5}"/>
              </a:ext>
            </a:extLst>
          </p:cNvPr>
          <p:cNvSpPr txBox="1"/>
          <p:nvPr/>
        </p:nvSpPr>
        <p:spPr>
          <a:xfrm>
            <a:off x="426595" y="1532507"/>
            <a:ext cx="5189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Chained Data only becomes valuable when </a:t>
            </a:r>
          </a:p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“entangled”.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005CE-E4D3-EC45-B54A-5B508E54056A}"/>
              </a:ext>
            </a:extLst>
          </p:cNvPr>
          <p:cNvSpPr txBox="1"/>
          <p:nvPr/>
        </p:nvSpPr>
        <p:spPr>
          <a:xfrm>
            <a:off x="7014575" y="1573014"/>
            <a:ext cx="4299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Blochain is a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technology.</a:t>
            </a:r>
          </a:p>
        </p:txBody>
      </p:sp>
    </p:spTree>
    <p:extLst>
      <p:ext uri="{BB962C8B-B14F-4D97-AF65-F5344CB8AC3E}">
        <p14:creationId xmlns:p14="http://schemas.microsoft.com/office/powerpoint/2010/main" val="247142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Data Accounting Practice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332776" y="873457"/>
            <a:ext cx="5053708" cy="184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Value Creation Workflow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1087676" y="196288"/>
            <a:ext cx="10016646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Accounting alone is insufficient</a:t>
            </a:r>
          </a:p>
        </p:txBody>
      </p:sp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32776" y="2205301"/>
            <a:ext cx="5712125" cy="407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Processing: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	Cheap enough computing efforts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Security: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</a:rPr>
              <a:t>	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interface must be so easy that …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Deployment: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DevOps, CICD,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Dictionaries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of ICT </a:t>
            </a:r>
            <a:r>
              <a:rPr lang="en-US" dirty="0">
                <a:solidFill>
                  <a:srgbClr val="FFFFFF"/>
                </a:solidFill>
              </a:rPr>
              <a:t>tools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Processing: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Calculation and Optimization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Security: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Asset Protection through secret keys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52396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Deployment: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Faster response time, lower unit costs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30177-8C48-BD48-8649-A5B046D2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9" y="131317"/>
            <a:ext cx="5245100" cy="965200"/>
          </a:xfrm>
          <a:prstGeom prst="rect">
            <a:avLst/>
          </a:prstGeom>
        </p:spPr>
      </p:pic>
      <p:pic>
        <p:nvPicPr>
          <p:cNvPr id="18" name="Picture 4" descr="ouroboros png&#10;">
            <a:hlinkClick r:id="rId4"/>
            <a:extLst>
              <a:ext uri="{FF2B5EF4-FFF2-40B4-BE49-F238E27FC236}">
                <a16:creationId xmlns:a16="http://schemas.microsoft.com/office/drawing/2014/main" id="{D3282EDF-42B7-324D-A834-0D0D48BBC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17" y="1095341"/>
            <a:ext cx="1790909" cy="15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uroboros png&#10;">
            <a:hlinkClick r:id="rId4"/>
            <a:extLst>
              <a:ext uri="{FF2B5EF4-FFF2-40B4-BE49-F238E27FC236}">
                <a16:creationId xmlns:a16="http://schemas.microsoft.com/office/drawing/2014/main" id="{0AFB6133-A316-1F4A-8814-CCB423161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01"/>
          <a:stretch/>
        </p:blipFill>
        <p:spPr bwMode="auto">
          <a:xfrm>
            <a:off x="6103834" y="1119889"/>
            <a:ext cx="884562" cy="150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050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67" dirty="0"/>
              <a:t>Enter the Age of the </a:t>
            </a:r>
            <a:r>
              <a:rPr lang="en-US" sz="2667" dirty="0">
                <a:solidFill>
                  <a:srgbClr val="FF0000"/>
                </a:solidFill>
              </a:rPr>
              <a:t>Web</a:t>
            </a:r>
            <a:endParaRPr lang="en-TW" sz="2667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36891" y="5873519"/>
            <a:ext cx="1151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Berners-Lee called his vision for the web “utopian.” </a:t>
            </a:r>
          </a:p>
          <a:p>
            <a:pPr algn="ctr"/>
            <a:r>
              <a:rPr lang="en-US" sz="2400" dirty="0"/>
              <a:t>He wanted it to be a </a:t>
            </a:r>
            <a:r>
              <a:rPr lang="en-US" sz="2400" dirty="0">
                <a:solidFill>
                  <a:srgbClr val="FF0000"/>
                </a:solidFill>
              </a:rPr>
              <a:t>place</a:t>
            </a:r>
            <a:r>
              <a:rPr lang="en-US" sz="2400" dirty="0"/>
              <a:t> where </a:t>
            </a:r>
            <a:r>
              <a:rPr lang="en-US" sz="2400" dirty="0">
                <a:solidFill>
                  <a:srgbClr val="FF0000"/>
                </a:solidFill>
              </a:rPr>
              <a:t>all people </a:t>
            </a:r>
            <a:r>
              <a:rPr lang="en-US" sz="2400" dirty="0"/>
              <a:t>had access to the best information at </a:t>
            </a:r>
            <a:r>
              <a:rPr lang="en-US" sz="2400" dirty="0">
                <a:solidFill>
                  <a:srgbClr val="FF0000"/>
                </a:solidFill>
              </a:rPr>
              <a:t>any time</a:t>
            </a:r>
            <a:r>
              <a:rPr lang="en-US" sz="24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57522" y="1777543"/>
            <a:ext cx="5180417" cy="3799989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382" y="1777543"/>
            <a:ext cx="5682228" cy="37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83" y="4944515"/>
            <a:ext cx="4372831" cy="929004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256" y="1228522"/>
            <a:ext cx="1997640" cy="5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7632-60CC-5949-BA46-28670C4D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5A3E-2898-EC4B-B84E-51E441886B8D}"/>
              </a:ext>
            </a:extLst>
          </p:cNvPr>
          <p:cNvSpPr txBox="1"/>
          <p:nvPr/>
        </p:nvSpPr>
        <p:spPr>
          <a:xfrm>
            <a:off x="6848938" y="1216763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Semantic Web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12926-1526-184E-978B-BDE486A9F4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39" y="578658"/>
            <a:ext cx="1173717" cy="1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559"/>
            <a:ext cx="10515600" cy="1972882"/>
          </a:xfrm>
        </p:spPr>
        <p:txBody>
          <a:bodyPr>
            <a:normAutofit fontScale="90000"/>
          </a:bodyPr>
          <a:lstStyle/>
          <a:p>
            <a:pPr algn="ctr"/>
            <a:r>
              <a:rPr lang="en-TW" b="1" i="1" dirty="0"/>
              <a:t>Contract</a:t>
            </a:r>
            <a:r>
              <a:rPr lang="en-TW" dirty="0"/>
              <a:t> being a kind of </a:t>
            </a:r>
            <a:r>
              <a:rPr lang="en-TW" b="1" i="1" dirty="0"/>
              <a:t>Accountable Data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91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xfrm>
            <a:off x="415601" y="135649"/>
            <a:ext cx="11360800" cy="109527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Digital</a:t>
            </a:r>
            <a:r>
              <a:rPr dirty="0"/>
              <a:t> Contract</a:t>
            </a:r>
            <a:r>
              <a:rPr lang="en-US" dirty="0"/>
              <a:t> Socially bound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2101174"/>
            <a:ext cx="5407729" cy="4370717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674" y="2101174"/>
            <a:ext cx="5234069" cy="4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1A4C8-9744-6549-AA42-8E97A619D8EE}"/>
              </a:ext>
            </a:extLst>
          </p:cNvPr>
          <p:cNvSpPr txBox="1"/>
          <p:nvPr/>
        </p:nvSpPr>
        <p:spPr>
          <a:xfrm>
            <a:off x="2099750" y="1230923"/>
            <a:ext cx="7447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Smart/Digital Contract is a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onsensus Enforcement Technology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Accountable Data.</a:t>
            </a:r>
          </a:p>
        </p:txBody>
      </p:sp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xfrm>
            <a:off x="1871592" y="566155"/>
            <a:ext cx="8448816" cy="75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Mother Contract: Open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707861" y="2043082"/>
            <a:ext cx="7870875" cy="3254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use publicly available technologies and other resources in the learning process</a:t>
            </a:r>
            <a:endParaRPr lang="en-US" altLang="zh-CN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resolve conflicts </a:t>
            </a:r>
            <a:r>
              <a:rPr lang="en-US" altLang="zh-CN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in a dynamic context in digitized space</a:t>
            </a:r>
          </a:p>
          <a:p>
            <a:pPr marL="0" indent="0" defTabSz="609585">
              <a:buNone/>
              <a:defRPr/>
            </a:pPr>
            <a:endParaRPr lang="en-US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make decisions related to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personal digital assets</a:t>
            </a: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express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2083083" y="6143277"/>
            <a:ext cx="75087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35" y="1507013"/>
            <a:ext cx="2482300" cy="372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9001839" y="5230463"/>
            <a:ext cx="24823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hangingPunct="0">
              <a:defRPr/>
            </a:pPr>
            <a:r>
              <a:rPr lang="en-US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707860" y="2161310"/>
            <a:ext cx="7596744" cy="317889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1291125" y="1840928"/>
            <a:ext cx="141064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1291124" y="4009496"/>
            <a:ext cx="150201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FF0000"/>
                </a:solidFill>
                <a:latin typeface="Arial"/>
                <a:ea typeface="+mj-ea"/>
                <a:cs typeface="Arial"/>
                <a:sym typeface="Arial"/>
              </a:rPr>
              <a:t>Free Software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79B83-535D-4640-8C34-F09DA8E7CF41}"/>
              </a:ext>
            </a:extLst>
          </p:cNvPr>
          <p:cNvSpPr/>
          <p:nvPr/>
        </p:nvSpPr>
        <p:spPr>
          <a:xfrm>
            <a:off x="695257" y="4349680"/>
            <a:ext cx="7596745" cy="407366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55E06-8768-274D-8202-8603262A55DF}"/>
              </a:ext>
            </a:extLst>
          </p:cNvPr>
          <p:cNvSpPr txBox="1"/>
          <p:nvPr/>
        </p:nvSpPr>
        <p:spPr>
          <a:xfrm>
            <a:off x="6234926" y="4851478"/>
            <a:ext cx="235641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(See the recursive structure?)</a:t>
            </a:r>
          </a:p>
        </p:txBody>
      </p:sp>
    </p:spTree>
    <p:extLst>
      <p:ext uri="{BB962C8B-B14F-4D97-AF65-F5344CB8AC3E}">
        <p14:creationId xmlns:p14="http://schemas.microsoft.com/office/powerpoint/2010/main" val="13568024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dirty="0"/>
              <a:t> </a:t>
            </a:r>
            <a:r>
              <a:rPr lang="en-US" dirty="0"/>
              <a:t>prescribes Windows of Opportunities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1273377" y="4170521"/>
            <a:ext cx="3674404" cy="2571902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BB4E5-7906-8645-9BAA-EE646DCB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77" y="1401437"/>
            <a:ext cx="3674404" cy="257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2D7B0-9EBC-8D49-9738-D844424AE031}"/>
              </a:ext>
            </a:extLst>
          </p:cNvPr>
          <p:cNvSpPr txBox="1"/>
          <p:nvPr/>
        </p:nvSpPr>
        <p:spPr>
          <a:xfrm>
            <a:off x="1367153" y="979019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 Moore, Intel Founder</a:t>
            </a:r>
          </a:p>
        </p:txBody>
      </p:sp>
      <p:pic>
        <p:nvPicPr>
          <p:cNvPr id="10" name="Picture 9" descr="MooresLaw2">
            <a:hlinkClick r:id="rId6"/>
            <a:extLst>
              <a:ext uri="{FF2B5EF4-FFF2-40B4-BE49-F238E27FC236}">
                <a16:creationId xmlns:a16="http://schemas.microsoft.com/office/drawing/2014/main" id="{71E39923-789D-4242-A332-668369AC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540" y="1605091"/>
            <a:ext cx="6191860" cy="4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D501-3852-9C47-A328-E5A8B903388B}"/>
              </a:ext>
            </a:extLst>
          </p:cNvPr>
          <p:cNvSpPr txBox="1"/>
          <p:nvPr/>
        </p:nvSpPr>
        <p:spPr>
          <a:xfrm>
            <a:off x="5630839" y="5817513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transitor count doubles every 18 months…</a:t>
            </a:r>
          </a:p>
        </p:txBody>
      </p:sp>
    </p:spTree>
    <p:extLst>
      <p:ext uri="{BB962C8B-B14F-4D97-AF65-F5344CB8AC3E}">
        <p14:creationId xmlns:p14="http://schemas.microsoft.com/office/powerpoint/2010/main" val="2302856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Universal Data Abstraction</a:t>
            </a:r>
            <a:br>
              <a:rPr lang="en-TW" b="1" i="1" dirty="0"/>
            </a:br>
            <a:r>
              <a:rPr lang="en-TW" b="1" i="1" dirty="0"/>
              <a:t>is necessary</a:t>
            </a:r>
            <a:br>
              <a:rPr lang="en-TW" b="1" i="1" dirty="0"/>
            </a:br>
            <a:r>
              <a:rPr lang="en-TW" dirty="0"/>
              <a:t> because technologies are simply not </a:t>
            </a:r>
            <a:r>
              <a:rPr lang="en-TW" b="1" i="1" dirty="0"/>
              <a:t>Simple Enough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90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Jeff Bezos</a:t>
            </a:r>
            <a:r>
              <a:rPr lang="en-US" dirty="0"/>
              <a:t> and his No Power Point Policy</a:t>
            </a:r>
            <a:endParaRPr dirty="0"/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5" y="1083722"/>
            <a:ext cx="3833644" cy="28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4" y="4270855"/>
            <a:ext cx="4198315" cy="17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53" y="1154755"/>
            <a:ext cx="7018403" cy="52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11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507887" y="199242"/>
            <a:ext cx="9176225" cy="747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6018" y="1315278"/>
            <a:ext cx="6793567" cy="50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1" y="1295905"/>
            <a:ext cx="4968788" cy="183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1" y="3367335"/>
            <a:ext cx="4968787" cy="18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9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972853" y="108675"/>
            <a:ext cx="10246289" cy="7474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39" y="1612972"/>
            <a:ext cx="6366933" cy="4148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2B1C8-8AFD-A54F-8693-3B0DAF1CB58C}"/>
              </a:ext>
            </a:extLst>
          </p:cNvPr>
          <p:cNvSpPr txBox="1"/>
          <p:nvPr/>
        </p:nvSpPr>
        <p:spPr>
          <a:xfrm>
            <a:off x="2145909" y="5949863"/>
            <a:ext cx="790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lambda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function is a piece of data that can define more functions.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48781-7BEA-9D44-AF42-88D5782B5AD6}"/>
              </a:ext>
            </a:extLst>
          </p:cNvPr>
          <p:cNvSpPr txBox="1"/>
          <p:nvPr/>
        </p:nvSpPr>
        <p:spPr>
          <a:xfrm>
            <a:off x="1434111" y="1024638"/>
            <a:ext cx="932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Amazon’s unifying approach to Commoditize Web Data and Computing Services.</a:t>
            </a:r>
          </a:p>
        </p:txBody>
      </p:sp>
    </p:spTree>
    <p:extLst>
      <p:ext uri="{BB962C8B-B14F-4D97-AF65-F5344CB8AC3E}">
        <p14:creationId xmlns:p14="http://schemas.microsoft.com/office/powerpoint/2010/main" val="395405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 err="1"/>
              <a:t>Holacracy</a:t>
            </a:r>
            <a:r>
              <a:rPr lang="en-US" dirty="0"/>
              <a:t>: a mechanism for Communication and Control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99777" y="6194975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27" y="19788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499" y="1868289"/>
            <a:ext cx="4445037" cy="395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792" y="4464918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939" y="4468825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30031" y="394909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34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F5C02-5E45-F84A-99BC-6DE60C69C7EE}"/>
              </a:ext>
            </a:extLst>
          </p:cNvPr>
          <p:cNvGrpSpPr/>
          <p:nvPr/>
        </p:nvGrpSpPr>
        <p:grpSpPr>
          <a:xfrm>
            <a:off x="7941509" y="2389176"/>
            <a:ext cx="3822860" cy="1147875"/>
            <a:chOff x="1929239" y="2947810"/>
            <a:chExt cx="5795379" cy="16253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D84E5-BD40-E14A-8589-9DD5AF9015A7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43A64B-2641-0648-A729-09B51370B232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738905-8075-B746-A2A2-C05FB0581777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C052DE-3E9B-7C4E-9994-A2B95C0E8EB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83A4AD-70CD-D14A-8789-594E81497EDB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78E953-626F-4445-947A-A616A3C619D3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8BFEFF-1E6F-E349-8730-BE7CFD7DB1C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5DEC41-EBBD-B24E-B0B2-B3C7F71A1720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A6D66-4892-3A40-B9EB-10DEE181CB19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BA4004-6BC3-BD48-ABDE-94A7E46D0D8D}"/>
                </a:ext>
              </a:extLst>
            </p:cNvPr>
            <p:cNvCxnSpPr>
              <a:cxnSpLocks/>
              <a:stCxn id="15" idx="3"/>
              <a:endCxn id="37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6BC9E7-E5D8-A540-AA59-DFD4C7F9D45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F98C1-B43E-E64F-BA7E-5EC359083E88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152DF3D-6871-4C47-BA29-159BDB85A1BC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083C31-9225-7F42-A2D1-FF019CBD697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9A8F1E-3A4A-0946-886A-AE63C64559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DFF07-209D-D540-8E77-800AE2EF9CDF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17F19E0-6C39-6A40-8979-56E930326AB1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3312038-AF9D-9E44-859A-6E0150ADFE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ECD5CD-EA92-9240-B761-87FB88A99798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33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502F11-2CD2-A84A-8478-62B8A9F9454B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FEC18-C836-C84E-9262-7A6B32102D89}"/>
                </a:ext>
              </a:extLst>
            </p:cNvPr>
            <p:cNvCxnSpPr>
              <a:cxnSpLocks/>
              <a:stCxn id="24" idx="3"/>
              <a:endCxn id="30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5B2C21-00AE-DA48-BC12-C2F0580F856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547DCC-992E-C746-8967-EC2713E9DAA7}"/>
                </a:ext>
              </a:extLst>
            </p:cNvPr>
            <p:cNvCxnSpPr>
              <a:cxnSpLocks/>
              <a:stCxn id="35" idx="3"/>
              <a:endCxn id="30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6A20CC-FC43-2D42-BF3F-DC4757FA2D0E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EC22E4-BD2D-FF4C-B4A2-331073D897A0}"/>
                </a:ext>
              </a:extLst>
            </p:cNvPr>
            <p:cNvCxnSpPr>
              <a:cxnSpLocks/>
              <a:stCxn id="13" idx="5"/>
              <a:endCxn id="35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8314EE6F-0B93-C645-9231-38F40FA1A8AC}"/>
                </a:ext>
              </a:extLst>
            </p:cNvPr>
            <p:cNvCxnSpPr>
              <a:cxnSpLocks/>
              <a:stCxn id="30" idx="6"/>
              <a:endCxn id="13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1768E2-FBF1-F849-8409-5D5A2743FCD1}"/>
              </a:ext>
            </a:extLst>
          </p:cNvPr>
          <p:cNvSpPr txBox="1"/>
          <p:nvPr/>
        </p:nvSpPr>
        <p:spPr>
          <a:xfrm>
            <a:off x="7941509" y="1216241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8FB221-E63D-5E4A-9225-22BA0A70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8" y="1493645"/>
            <a:ext cx="8173745" cy="4965360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Cybernetics at a Scale of Internet Economy (ITIL)</a:t>
            </a:r>
            <a:endParaRPr dirty="0"/>
          </a:p>
        </p:txBody>
      </p:sp>
      <p:pic>
        <p:nvPicPr>
          <p:cNvPr id="1026" name="Picture 2" descr="The composition and structure of cybernetics | Download Scientific Diagram">
            <a:hlinkClick r:id="rId5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94" y="1356966"/>
            <a:ext cx="1966401" cy="1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79C5B-A18E-EF45-86F4-83387554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1165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36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555497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Serve as the Control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Define Policies according to high level objectives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Security roles protected by tech not by political influence only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Law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458383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FFFFFF"/>
                </a:solidFill>
              </a:rPr>
              <a:t>Serve as the Data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Resources governed by Configurable Policies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Security-sensitive infrastructure that assigns traceable responsibilities to persons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910359" y="6217623"/>
            <a:ext cx="431881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defTabSz="1219170">
              <a:buClr>
                <a:srgbClr val="000000"/>
              </a:buClr>
              <a:defRPr/>
            </a:pPr>
            <a:endParaRPr lang="en-TW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The Web (</a:t>
            </a:r>
            <a:r>
              <a:rPr lang="en-TW" b="1" i="1" dirty="0">
                <a:hlinkClick r:id="rId2"/>
              </a:rPr>
              <a:t>hyperlinked</a:t>
            </a:r>
            <a:r>
              <a:rPr lang="en-TW" b="1" i="1" dirty="0"/>
              <a:t>) Data is the simplest possible</a:t>
            </a:r>
            <a:r>
              <a:rPr lang="en-TW" dirty="0"/>
              <a:t> Data to satisfy your needs!</a:t>
            </a:r>
          </a:p>
        </p:txBody>
      </p:sp>
    </p:spTree>
    <p:extLst>
      <p:ext uri="{BB962C8B-B14F-4D97-AF65-F5344CB8AC3E}">
        <p14:creationId xmlns:p14="http://schemas.microsoft.com/office/powerpoint/2010/main" val="3274696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0DA02A-12B2-EF43-9754-05E436BB6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996237"/>
              </p:ext>
            </p:extLst>
          </p:nvPr>
        </p:nvGraphicFramePr>
        <p:xfrm>
          <a:off x="1152540" y="1263310"/>
          <a:ext cx="10572127" cy="463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89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Asset Container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Tools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8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Page</a:t>
                      </a:r>
                      <a:endParaRPr lang="en-US" sz="24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Content Editing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Semantic </a:t>
                      </a:r>
                      <a:r>
                        <a:rPr lang="en-US" altLang="zh-CN" sz="18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MediaWiki</a:t>
                      </a:r>
                      <a:endParaRPr lang="en-US" sz="18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7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Changing File Structures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Execute Programs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33439" y="493869"/>
            <a:ext cx="5125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Xinwei" panose="02010800040101010101" pitchFamily="2" charset="-122"/>
                <a:ea typeface="STXinwei" panose="02010800040101010101" pitchFamily="2" charset="-122"/>
                <a:cs typeface="Weibei SC" charset="-122"/>
                <a:sym typeface="Arial"/>
              </a:rPr>
              <a:t>Types of Data Asset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Weibei SC" charset="-122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F0B4E-F1C9-034F-A740-292E3AA154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9267" y="5162412"/>
            <a:ext cx="961869" cy="682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0B6AED-1491-1E4D-AD84-3048DC0F89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9267" y="4215299"/>
            <a:ext cx="961869" cy="4016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C4BB-27A7-FA48-AE1A-3F311E2E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713C7D3C-22D2-7449-8935-5F36E8921380}" type="slidenum">
              <a:rPr kumimoji="0" lang="en-US" sz="13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38</a:t>
            </a:fld>
            <a:endParaRPr kumimoji="0" lang="en-US" sz="13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5B38-4C44-F448-9463-03F2875497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824" y="2932432"/>
            <a:ext cx="588753" cy="7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5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817" y="0"/>
            <a:ext cx="10604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ICT is the business of managing a Living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Dictionary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442" y="6406282"/>
            <a:ext cx="456713" cy="35666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3C812B-A187-0945-BAC5-7895DB419E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8AE33-D6F6-3C4C-B2FF-B6D814A951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20" y="1169189"/>
            <a:ext cx="6806572" cy="3828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77B8F-D51E-574E-8416-7B7F3593146E}"/>
              </a:ext>
            </a:extLst>
          </p:cNvPr>
          <p:cNvSpPr txBox="1"/>
          <p:nvPr/>
        </p:nvSpPr>
        <p:spPr>
          <a:xfrm>
            <a:off x="793817" y="5261177"/>
            <a:ext cx="598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Internet of Things (IoT) is about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everthing with consistent names, therefore, ICT is all about creating a scalable data dictionary or conduct </a:t>
            </a:r>
            <a:r>
              <a:rPr lang="en-TW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8E55D-287D-6F4C-A378-15DFB0E01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484" y="2680569"/>
            <a:ext cx="4434314" cy="3613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F1AB10-A675-0A41-8E06-901DA4B29A52}"/>
              </a:ext>
            </a:extLst>
          </p:cNvPr>
          <p:cNvSpPr txBox="1"/>
          <p:nvPr/>
        </p:nvSpPr>
        <p:spPr>
          <a:xfrm>
            <a:off x="7914864" y="1553812"/>
            <a:ext cx="363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all have access to a living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46565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The CAP Theorem in Data Operations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4420" y="1669364"/>
            <a:ext cx="4043163" cy="36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19" y="5429128"/>
            <a:ext cx="4043164" cy="1125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FF5E-5EE0-CA47-81C5-863E6BE52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51328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Summary of Intro to ICT Awareness &amp; Competency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Turing Test</a:t>
            </a:r>
            <a:r>
              <a:rPr lang="en" sz="2000" dirty="0"/>
              <a:t>: A clever argument that classified what kind of </a:t>
            </a:r>
            <a:r>
              <a:rPr lang="en" sz="2000" dirty="0">
                <a:solidFill>
                  <a:schemeClr val="tx1"/>
                </a:solidFill>
              </a:rPr>
              <a:t>data</a:t>
            </a:r>
            <a:r>
              <a:rPr lang="en" sz="2000" dirty="0"/>
              <a:t> can be </a:t>
            </a:r>
            <a:r>
              <a:rPr lang="en" sz="2000" dirty="0">
                <a:solidFill>
                  <a:srgbClr val="FF0000"/>
                </a:solidFill>
              </a:rPr>
              <a:t>“competently” </a:t>
            </a:r>
            <a:r>
              <a:rPr lang="en" sz="2000" dirty="0">
                <a:solidFill>
                  <a:schemeClr val="tx1"/>
                </a:solidFill>
              </a:rPr>
              <a:t>judged by a rigorous procedure </a:t>
            </a:r>
            <a:r>
              <a:rPr lang="en" sz="2000" dirty="0"/>
              <a:t>and reach meaningful results.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Moore’s Law</a:t>
            </a:r>
            <a:r>
              <a:rPr lang="en" sz="2000" dirty="0"/>
              <a:t>: </a:t>
            </a:r>
            <a:r>
              <a:rPr lang="en" sz="2000" dirty="0">
                <a:solidFill>
                  <a:schemeClr val="tx1"/>
                </a:solidFill>
              </a:rPr>
              <a:t>Exponentially</a:t>
            </a:r>
            <a:r>
              <a:rPr lang="en" sz="2000" dirty="0"/>
              <a:t> broaden the </a:t>
            </a:r>
            <a:r>
              <a:rPr lang="en" sz="2000" dirty="0">
                <a:solidFill>
                  <a:srgbClr val="FF0000"/>
                </a:solidFill>
              </a:rPr>
              <a:t>awareness </a:t>
            </a:r>
            <a:r>
              <a:rPr lang="en" sz="2000" dirty="0"/>
              <a:t>of entrepreneurs who saw how data can be processed at an “industry-wide” </a:t>
            </a:r>
            <a:r>
              <a:rPr lang="en" sz="2000" b="1" i="1" dirty="0"/>
              <a:t>clock speed</a:t>
            </a:r>
            <a:r>
              <a:rPr lang="en" sz="2000" dirty="0"/>
              <a:t>, therefore, changed the scope and range of data to be used at </a:t>
            </a:r>
            <a:r>
              <a:rPr lang="en" sz="2000" dirty="0">
                <a:solidFill>
                  <a:schemeClr val="tx1"/>
                </a:solidFill>
              </a:rPr>
              <a:t>scale</a:t>
            </a:r>
            <a:r>
              <a:rPr lang="en" sz="2000" dirty="0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Namespace Management</a:t>
            </a:r>
            <a:r>
              <a:rPr lang="en" sz="2000" dirty="0"/>
              <a:t>: ICT is about </a:t>
            </a:r>
            <a:r>
              <a:rPr lang="en" sz="2000" b="1" i="1" dirty="0"/>
              <a:t>accounting</a:t>
            </a:r>
            <a:r>
              <a:rPr lang="en" sz="2000" dirty="0"/>
              <a:t> for </a:t>
            </a:r>
            <a:r>
              <a:rPr lang="en" sz="2000" b="1" i="1" dirty="0"/>
              <a:t>Data Assets </a:t>
            </a:r>
            <a:r>
              <a:rPr lang="en" sz="2000" dirty="0"/>
              <a:t>at Scale using big </a:t>
            </a:r>
            <a:r>
              <a:rPr lang="en" sz="2000" dirty="0">
                <a:solidFill>
                  <a:srgbClr val="FF0000"/>
                </a:solidFill>
              </a:rPr>
              <a:t>Dictionaries</a:t>
            </a:r>
            <a:r>
              <a:rPr lang="en" sz="2000" dirty="0"/>
              <a:t> called Databases/File Systems/Web Services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dirty="0"/>
              <a:t>	</a:t>
            </a:r>
            <a:r>
              <a:rPr lang="en" sz="1600" dirty="0"/>
              <a:t>DevOps/CICD are about accelerating clock speeds at multiple levels of workflows.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ITIL (Information Technology Infrastructure Library) is the dictionary for ICT practice and technology awareness.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Universal Resource Locator (URL or Hyperlink), is the forever frontier in Data Asset Management.</a:t>
            </a:r>
            <a:endParaRPr lang="en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4B689-B402-D94F-AE34-3FBB2C715787}"/>
              </a:ext>
            </a:extLst>
          </p:cNvPr>
          <p:cNvSpPr txBox="1"/>
          <p:nvPr/>
        </p:nvSpPr>
        <p:spPr>
          <a:xfrm>
            <a:off x="2472091" y="5891778"/>
            <a:ext cx="837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 err="1">
                <a:hlinkClick r:id="rId3"/>
              </a:rPr>
              <a:t>MediaWiki</a:t>
            </a:r>
            <a:r>
              <a:rPr lang="en" sz="2000" dirty="0"/>
              <a:t> is an industry-wide multi-media </a:t>
            </a:r>
            <a:r>
              <a:rPr lang="en" sz="2000" b="1" i="1" dirty="0"/>
              <a:t>data dictionary </a:t>
            </a:r>
            <a:r>
              <a:rPr lang="en" sz="2000" dirty="0"/>
              <a:t>for all applications.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54142-6AAC-674C-8DF4-A092E02ECD78}"/>
              </a:ext>
            </a:extLst>
          </p:cNvPr>
          <p:cNvSpPr txBox="1"/>
          <p:nvPr/>
        </p:nvSpPr>
        <p:spPr>
          <a:xfrm>
            <a:off x="2472091" y="6279968"/>
            <a:ext cx="7247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/>
              <a:t>CI/CD: Continuous Integration and Continuous Deliver/Deployment)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40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40" y="402703"/>
            <a:ext cx="332372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Ben Koo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C91F0AD-516B-D948-B440-0DB11B8C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940" y="1946610"/>
            <a:ext cx="571759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Coordinator for Thread 5:  ICT Awareness and Competency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Instructor for Module 5A:  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						Data Organization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                        Module 5D:  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						Data Deployment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endParaRPr lang="en-US" dirty="0">
              <a:solidFill>
                <a:srgbClr val="333333"/>
              </a:solidFill>
              <a:ea typeface="Fira Mono" panose="020B0809050000020004" pitchFamily="49" charset="0"/>
              <a:cs typeface="Arial" pitchFamily="34" charset="0"/>
            </a:endParaRP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endParaRPr lang="en-US" dirty="0">
              <a:solidFill>
                <a:srgbClr val="333333"/>
              </a:solidFill>
              <a:ea typeface="Fira Mono" panose="020B0809050000020004" pitchFamily="49" charset="0"/>
              <a:cs typeface="Arial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CB85D-EE09-784A-A543-DEB0E3E484A2}"/>
              </a:ext>
            </a:extLst>
          </p:cNvPr>
          <p:cNvSpPr txBox="1">
            <a:spLocks/>
          </p:cNvSpPr>
          <p:nvPr/>
        </p:nvSpPr>
        <p:spPr>
          <a:xfrm>
            <a:off x="6895000" y="4977098"/>
            <a:ext cx="4300538" cy="274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benkoo@tsinghua.edu.cn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E0424-3890-6E45-91DC-72A942D958D2}"/>
              </a:ext>
            </a:extLst>
          </p:cNvPr>
          <p:cNvGrpSpPr/>
          <p:nvPr/>
        </p:nvGrpSpPr>
        <p:grpSpPr>
          <a:xfrm>
            <a:off x="6239652" y="4916284"/>
            <a:ext cx="457200" cy="457200"/>
            <a:chOff x="1750210" y="5055038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FE4B8-AA12-A84A-8616-0F94092B8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210" y="5055038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183B6B13-73A0-7945-ACFF-A64619D2F0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41650" y="5183657"/>
              <a:ext cx="274320" cy="199962"/>
            </a:xfrm>
            <a:custGeom>
              <a:avLst/>
              <a:gdLst>
                <a:gd name="T0" fmla="*/ 321 w 353"/>
                <a:gd name="T1" fmla="*/ 0 h 256"/>
                <a:gd name="T2" fmla="*/ 32 w 353"/>
                <a:gd name="T3" fmla="*/ 0 h 256"/>
                <a:gd name="T4" fmla="*/ 0 w 353"/>
                <a:gd name="T5" fmla="*/ 32 h 256"/>
                <a:gd name="T6" fmla="*/ 0 w 353"/>
                <a:gd name="T7" fmla="*/ 224 h 256"/>
                <a:gd name="T8" fmla="*/ 32 w 353"/>
                <a:gd name="T9" fmla="*/ 256 h 256"/>
                <a:gd name="T10" fmla="*/ 321 w 353"/>
                <a:gd name="T11" fmla="*/ 256 h 256"/>
                <a:gd name="T12" fmla="*/ 353 w 353"/>
                <a:gd name="T13" fmla="*/ 224 h 256"/>
                <a:gd name="T14" fmla="*/ 353 w 353"/>
                <a:gd name="T15" fmla="*/ 32 h 256"/>
                <a:gd name="T16" fmla="*/ 321 w 353"/>
                <a:gd name="T17" fmla="*/ 0 h 256"/>
                <a:gd name="T18" fmla="*/ 32 w 353"/>
                <a:gd name="T19" fmla="*/ 16 h 256"/>
                <a:gd name="T20" fmla="*/ 321 w 353"/>
                <a:gd name="T21" fmla="*/ 16 h 256"/>
                <a:gd name="T22" fmla="*/ 326 w 353"/>
                <a:gd name="T23" fmla="*/ 17 h 256"/>
                <a:gd name="T24" fmla="*/ 187 w 353"/>
                <a:gd name="T25" fmla="*/ 156 h 256"/>
                <a:gd name="T26" fmla="*/ 176 w 353"/>
                <a:gd name="T27" fmla="*/ 160 h 256"/>
                <a:gd name="T28" fmla="*/ 165 w 353"/>
                <a:gd name="T29" fmla="*/ 156 h 256"/>
                <a:gd name="T30" fmla="*/ 26 w 353"/>
                <a:gd name="T31" fmla="*/ 17 h 256"/>
                <a:gd name="T32" fmla="*/ 32 w 353"/>
                <a:gd name="T33" fmla="*/ 16 h 256"/>
                <a:gd name="T34" fmla="*/ 16 w 353"/>
                <a:gd name="T35" fmla="*/ 224 h 256"/>
                <a:gd name="T36" fmla="*/ 16 w 353"/>
                <a:gd name="T37" fmla="*/ 32 h 256"/>
                <a:gd name="T38" fmla="*/ 16 w 353"/>
                <a:gd name="T39" fmla="*/ 29 h 256"/>
                <a:gd name="T40" fmla="*/ 115 w 353"/>
                <a:gd name="T41" fmla="*/ 128 h 256"/>
                <a:gd name="T42" fmla="*/ 16 w 353"/>
                <a:gd name="T43" fmla="*/ 227 h 256"/>
                <a:gd name="T44" fmla="*/ 16 w 353"/>
                <a:gd name="T45" fmla="*/ 224 h 256"/>
                <a:gd name="T46" fmla="*/ 321 w 353"/>
                <a:gd name="T47" fmla="*/ 240 h 256"/>
                <a:gd name="T48" fmla="*/ 32 w 353"/>
                <a:gd name="T49" fmla="*/ 240 h 256"/>
                <a:gd name="T50" fmla="*/ 26 w 353"/>
                <a:gd name="T51" fmla="*/ 239 h 256"/>
                <a:gd name="T52" fmla="*/ 126 w 353"/>
                <a:gd name="T53" fmla="*/ 139 h 256"/>
                <a:gd name="T54" fmla="*/ 154 w 353"/>
                <a:gd name="T55" fmla="*/ 167 h 256"/>
                <a:gd name="T56" fmla="*/ 176 w 353"/>
                <a:gd name="T57" fmla="*/ 176 h 256"/>
                <a:gd name="T58" fmla="*/ 198 w 353"/>
                <a:gd name="T59" fmla="*/ 167 h 256"/>
                <a:gd name="T60" fmla="*/ 226 w 353"/>
                <a:gd name="T61" fmla="*/ 139 h 256"/>
                <a:gd name="T62" fmla="*/ 326 w 353"/>
                <a:gd name="T63" fmla="*/ 239 h 256"/>
                <a:gd name="T64" fmla="*/ 321 w 353"/>
                <a:gd name="T65" fmla="*/ 240 h 256"/>
                <a:gd name="T66" fmla="*/ 337 w 353"/>
                <a:gd name="T67" fmla="*/ 224 h 256"/>
                <a:gd name="T68" fmla="*/ 336 w 353"/>
                <a:gd name="T69" fmla="*/ 227 h 256"/>
                <a:gd name="T70" fmla="*/ 237 w 353"/>
                <a:gd name="T71" fmla="*/ 128 h 256"/>
                <a:gd name="T72" fmla="*/ 336 w 353"/>
                <a:gd name="T73" fmla="*/ 29 h 256"/>
                <a:gd name="T74" fmla="*/ 337 w 353"/>
                <a:gd name="T75" fmla="*/ 32 h 256"/>
                <a:gd name="T76" fmla="*/ 337 w 353"/>
                <a:gd name="T77" fmla="*/ 2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56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8817B-EB3B-934E-A375-3BA30F25D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40" y="1911320"/>
            <a:ext cx="3323723" cy="33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Why AI, Why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20B0-B5E3-6C44-8086-66529DAD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8" y="885598"/>
            <a:ext cx="3852480" cy="50580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800" b="1" u="sng" dirty="0">
                <a:solidFill>
                  <a:srgbClr val="7030A0"/>
                </a:solidFill>
              </a:rPr>
              <a:t>Algorithms</a:t>
            </a:r>
          </a:p>
          <a:p>
            <a:pPr marL="344488" lvl="1" indent="-166688">
              <a:lnSpc>
                <a:spcPct val="100000"/>
              </a:lnSpc>
              <a:spcBef>
                <a:spcPts val="900"/>
              </a:spcBef>
            </a:pPr>
            <a:r>
              <a:rPr lang="en-US" sz="1800" b="1" dirty="0">
                <a:solidFill>
                  <a:srgbClr val="7030A0"/>
                </a:solidFill>
              </a:rPr>
              <a:t>1960:  Perceptron - Early neural network</a:t>
            </a:r>
          </a:p>
          <a:p>
            <a:pPr marL="690562" lvl="2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7030A0"/>
                </a:solidFill>
              </a:rPr>
              <a:t>[First “AI Winter” – 20+ years]</a:t>
            </a:r>
          </a:p>
          <a:p>
            <a:pPr marL="344488" lvl="1" indent="-166688">
              <a:lnSpc>
                <a:spcPct val="100000"/>
              </a:lnSpc>
              <a:spcBef>
                <a:spcPts val="900"/>
              </a:spcBef>
            </a:pPr>
            <a:r>
              <a:rPr lang="en-US" sz="1800" b="1" dirty="0">
                <a:solidFill>
                  <a:srgbClr val="7030A0"/>
                </a:solidFill>
              </a:rPr>
              <a:t>1986:  Backpropagation –expanded the capability of neural networks</a:t>
            </a:r>
          </a:p>
          <a:p>
            <a:pPr marL="690562" lvl="2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7030A0"/>
                </a:solidFill>
              </a:rPr>
              <a:t>Hand writing recognition, …</a:t>
            </a:r>
          </a:p>
          <a:p>
            <a:pPr marL="690562" lvl="2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7030A0"/>
                </a:solidFill>
              </a:rPr>
              <a:t>[Second “AI Winter” – 20+ years]</a:t>
            </a:r>
            <a:endParaRPr lang="en-US" sz="1600" dirty="0">
              <a:solidFill>
                <a:srgbClr val="7030A0"/>
              </a:solidFill>
            </a:endParaRPr>
          </a:p>
          <a:p>
            <a:pPr marL="344488" lvl="1" indent="-166688">
              <a:lnSpc>
                <a:spcPct val="100000"/>
              </a:lnSpc>
              <a:spcBef>
                <a:spcPts val="900"/>
              </a:spcBef>
            </a:pPr>
            <a:r>
              <a:rPr lang="en-US" sz="1800" b="1" dirty="0">
                <a:solidFill>
                  <a:srgbClr val="7030A0"/>
                </a:solidFill>
              </a:rPr>
              <a:t>2007:  Deep Learning – multilayer neural networks</a:t>
            </a:r>
          </a:p>
          <a:p>
            <a:pPr marL="690562" lvl="2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7030A0"/>
                </a:solidFill>
              </a:rPr>
              <a:t>Speech Recognition</a:t>
            </a:r>
          </a:p>
          <a:p>
            <a:pPr marL="690562" lvl="2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7030A0"/>
                </a:solidFill>
              </a:rPr>
              <a:t>Object Recognition</a:t>
            </a:r>
          </a:p>
          <a:p>
            <a:pPr marL="690562" lvl="2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7030A0"/>
                </a:solidFill>
              </a:rPr>
              <a:t>Translation</a:t>
            </a:r>
          </a:p>
          <a:p>
            <a:pPr marL="690562" lvl="2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7030A0"/>
                </a:solidFill>
              </a:rPr>
              <a:t>Beating Grand Masters (Alpha Go)</a:t>
            </a:r>
          </a:p>
          <a:p>
            <a:pPr marL="690562" lvl="2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7030A0"/>
                </a:solidFill>
              </a:rPr>
              <a:t>Facial Recognition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64EDF34-56A8-D645-ADB8-C751888CA2B1}"/>
              </a:ext>
            </a:extLst>
          </p:cNvPr>
          <p:cNvGraphicFramePr/>
          <p:nvPr/>
        </p:nvGraphicFramePr>
        <p:xfrm>
          <a:off x="2593772" y="1426097"/>
          <a:ext cx="6699405" cy="4005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Graph of transistor count in a processor increasing exponentially from 0 to 20 billion over the years from 1971 to 2017">
            <a:extLst>
              <a:ext uri="{FF2B5EF4-FFF2-40B4-BE49-F238E27FC236}">
                <a16:creationId xmlns:a16="http://schemas.microsoft.com/office/drawing/2014/main" id="{5C90E1B4-4528-1A40-9BFF-8BEE585D7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71" y="901700"/>
            <a:ext cx="340995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tal data volume worldwide 2010-2024 | Statista">
            <a:extLst>
              <a:ext uri="{FF2B5EF4-FFF2-40B4-BE49-F238E27FC236}">
                <a16:creationId xmlns:a16="http://schemas.microsoft.com/office/drawing/2014/main" id="{1A5CE869-5799-4443-99DD-377C5AB2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71" y="3674516"/>
            <a:ext cx="3546213" cy="252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F2E641-3D1F-B848-A48B-4D835DBE732E}"/>
              </a:ext>
            </a:extLst>
          </p:cNvPr>
          <p:cNvSpPr txBox="1"/>
          <p:nvPr/>
        </p:nvSpPr>
        <p:spPr>
          <a:xfrm>
            <a:off x="8787453" y="4022043"/>
            <a:ext cx="26943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ICT (smartphones,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Generated Data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Zettabyes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2^70 = a billion terabytes)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E70EA-E413-0040-A0B1-9E396A76A7EC}"/>
              </a:ext>
            </a:extLst>
          </p:cNvPr>
          <p:cNvSpPr txBox="1"/>
          <p:nvPr/>
        </p:nvSpPr>
        <p:spPr>
          <a:xfrm>
            <a:off x="8968889" y="837810"/>
            <a:ext cx="2721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Computing Power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Transistors</a:t>
            </a:r>
          </a:p>
        </p:txBody>
      </p:sp>
    </p:spTree>
    <p:extLst>
      <p:ext uri="{BB962C8B-B14F-4D97-AF65-F5344CB8AC3E}">
        <p14:creationId xmlns:p14="http://schemas.microsoft.com/office/powerpoint/2010/main" val="409161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552" y="3223647"/>
            <a:ext cx="4267173" cy="3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FF0000"/>
                </a:solidFill>
              </a:rPr>
              <a:t>CONTEXT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 Modern ICT practices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Incoherent minds and body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overwhelmed by new knowledge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7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How Accountants/Data Scientists can Save the World…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45" y="1239698"/>
            <a:ext cx="7996107" cy="5119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C178E-7AD7-8143-9131-842422EDED39}"/>
              </a:ext>
            </a:extLst>
          </p:cNvPr>
          <p:cNvSpPr txBox="1"/>
          <p:nvPr/>
        </p:nvSpPr>
        <p:spPr>
          <a:xfrm>
            <a:off x="4035179" y="87242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2"/>
                </a:solidFill>
              </a:rPr>
              <a:t>Inspired by a conversaion with Enki at </a:t>
            </a:r>
          </a:p>
          <a:p>
            <a:pPr algn="ctr"/>
            <a:r>
              <a:rPr lang="en-TW" dirty="0">
                <a:solidFill>
                  <a:schemeClr val="tx2"/>
                </a:solidFill>
              </a:rPr>
              <a:t>Kura Kura Bali Campus in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BA9E0-AFE2-6348-B5D0-00900471AA37}"/>
              </a:ext>
            </a:extLst>
          </p:cNvPr>
          <p:cNvSpPr txBox="1"/>
          <p:nvPr/>
        </p:nvSpPr>
        <p:spPr>
          <a:xfrm>
            <a:off x="3857726" y="6401426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Link: </a:t>
            </a:r>
            <a:r>
              <a:rPr lang="en-US" dirty="0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https://youtu.be/jmVfDbqRxKo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Making Data Accountable</a:t>
            </a:r>
            <a:br>
              <a:rPr lang="en-TW" b="1" i="1" dirty="0"/>
            </a:br>
            <a:r>
              <a:rPr lang="en-TW" dirty="0"/>
              <a:t>is the </a:t>
            </a:r>
            <a:r>
              <a:rPr lang="en-TW" b="1" i="1" dirty="0"/>
              <a:t>Simplest</a:t>
            </a:r>
            <a:br>
              <a:rPr lang="en-TW" b="1" i="1" dirty="0"/>
            </a:br>
            <a:r>
              <a:rPr lang="en-TW" dirty="0"/>
              <a:t>way to save the world!</a:t>
            </a:r>
          </a:p>
        </p:txBody>
      </p:sp>
    </p:spTree>
    <p:extLst>
      <p:ext uri="{BB962C8B-B14F-4D97-AF65-F5344CB8AC3E}">
        <p14:creationId xmlns:p14="http://schemas.microsoft.com/office/powerpoint/2010/main" val="118852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The </a:t>
            </a:r>
            <a:r>
              <a:rPr lang="en-US" altLang="zh-CN" b="1" i="1" dirty="0">
                <a:latin typeface="Weibei SC" panose="03000800000000000000" pitchFamily="66" charset="-128"/>
                <a:ea typeface="Weibei SC" panose="03000800000000000000" pitchFamily="66" charset="-128"/>
              </a:rPr>
              <a:t>Ouroboros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Structure makes Data Accountable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International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Integrated Reporting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Framework</a:t>
            </a:r>
          </a:p>
          <a:p>
            <a:pPr algn="ctr" defTabSz="1219170">
              <a:buClr>
                <a:srgbClr val="000000"/>
              </a:buClr>
            </a:pPr>
            <a:endParaRPr lang="en-C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Dec. 2013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121EDCF-541A-B946-95E9-5C38441A04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571" y="134223"/>
            <a:ext cx="620987" cy="6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I Template">
  <a:themeElements>
    <a:clrScheme name="Teaching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6C62"/>
        </a:solidFill>
        <a:ln>
          <a:noFill/>
        </a:ln>
      </a:spPr>
      <a:bodyPr rtlCol="0" anchor="ctr"/>
      <a:lstStyle>
        <a:defPPr algn="ctr"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1905</Words>
  <Application>Microsoft Macintosh PowerPoint</Application>
  <PresentationFormat>Widescreen</PresentationFormat>
  <Paragraphs>310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Adobe 繁黑體 Std B</vt:lpstr>
      <vt:lpstr>Exo 2</vt:lpstr>
      <vt:lpstr>STXinwei</vt:lpstr>
      <vt:lpstr>Weibei SC</vt:lpstr>
      <vt:lpstr>Arial</vt:lpstr>
      <vt:lpstr>Calibri</vt:lpstr>
      <vt:lpstr>Calibri Light</vt:lpstr>
      <vt:lpstr>Helvetica</vt:lpstr>
      <vt:lpstr>Roboto Condensed Light</vt:lpstr>
      <vt:lpstr>Office Theme</vt:lpstr>
      <vt:lpstr>DAI Template</vt:lpstr>
      <vt:lpstr>Tech Newsletter by Slidesgo</vt:lpstr>
      <vt:lpstr>Simple Light</vt:lpstr>
      <vt:lpstr>1_Simple Light</vt:lpstr>
      <vt:lpstr>2_Simple Light</vt:lpstr>
      <vt:lpstr>1_Office Theme</vt:lpstr>
      <vt:lpstr>Thread 5 Intro: ICT Awareness &amp; Competency</vt:lpstr>
      <vt:lpstr>PowerPoint Presentation</vt:lpstr>
      <vt:lpstr>Societal Clockspeeds prescribes Windows of Opportunities</vt:lpstr>
      <vt:lpstr>The CAP Theorem in Data Operations</vt:lpstr>
      <vt:lpstr>Why AI, Why Now</vt:lpstr>
      <vt:lpstr>The CONTEXT of Modern ICT practices</vt:lpstr>
      <vt:lpstr>How Accountants/Data Scientists can Save the World…</vt:lpstr>
      <vt:lpstr>Making Data Accountable is the Simplest way to save the world!</vt:lpstr>
      <vt:lpstr>The Ouroboros Structure makes Data Accountable</vt:lpstr>
      <vt:lpstr>Abstract Specification</vt:lpstr>
      <vt:lpstr>PowerPoint Presentation</vt:lpstr>
      <vt:lpstr>Public access to Spatial/Temporal Data Now!</vt:lpstr>
      <vt:lpstr>The fast changing pace forced the ICT to come up with ITIL</vt:lpstr>
      <vt:lpstr>Moore’s identified a measurement to anticipate the Physical dimensions of Data</vt:lpstr>
      <vt:lpstr>Data Awareness Learning Outcome: (Namespace Management) Managing a fast-evolving Vocabulary</vt:lpstr>
      <vt:lpstr>Moore’s Law is the Awareness of Exponential Opportunities</vt:lpstr>
      <vt:lpstr>In 1980s, due to the invention of Spreadsheet on Personal Computers, the notion of Activity-based Cost Accounting, namely ABC Accounting method was born</vt:lpstr>
      <vt:lpstr>Kuhn Cycles and DevOps.</vt:lpstr>
      <vt:lpstr>DevOps, Data Ops, AI/ML Ops, GitOps</vt:lpstr>
      <vt:lpstr>DevOps, CI/CD reflects to continuous pursuit of ever faster Clock Speeds!</vt:lpstr>
      <vt:lpstr>Instrumentation of DevOps</vt:lpstr>
      <vt:lpstr>One Cycle: Git as the Single Source of Truth</vt:lpstr>
      <vt:lpstr>Two Cycles present a story of DevOps</vt:lpstr>
      <vt:lpstr>Blockchain is the “Constant” clockspeed Technology:  Time (Consistency) is Money</vt:lpstr>
      <vt:lpstr>Data Accounting Practice</vt:lpstr>
      <vt:lpstr>Enter the Age of the Web</vt:lpstr>
      <vt:lpstr>Contract being a kind of Accountable Data!</vt:lpstr>
      <vt:lpstr>Digital Contract Socially bound Digital Twin</vt:lpstr>
      <vt:lpstr>The Mother Contract: Open and Free</vt:lpstr>
      <vt:lpstr>Universal Data Abstraction is necessary  because technologies are simply not Simple Enough!</vt:lpstr>
      <vt:lpstr>Jeff Bezos and his No Power Point Policy</vt:lpstr>
      <vt:lpstr>Bezos’s NPPP eventually created DevOps</vt:lpstr>
      <vt:lpstr>Amazon Lambda offers Function as a Service (FaaS)</vt:lpstr>
      <vt:lpstr>Holacracy: a mechanism for Communication and Control</vt:lpstr>
      <vt:lpstr>Cybernetics at a Scale of Internet Economy (ITIL)</vt:lpstr>
      <vt:lpstr>Abstraction</vt:lpstr>
      <vt:lpstr>The Web (hyperlinked) Data is the simplest possible Data to satisfy your needs!</vt:lpstr>
      <vt:lpstr>PowerPoint Presentation</vt:lpstr>
      <vt:lpstr>PowerPoint Presentation</vt:lpstr>
      <vt:lpstr>Summary of Intro to ICT Awareness &amp; Competency</vt:lpstr>
      <vt:lpstr>Ben Koo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590</cp:revision>
  <dcterms:created xsi:type="dcterms:W3CDTF">2021-05-01T09:26:55Z</dcterms:created>
  <dcterms:modified xsi:type="dcterms:W3CDTF">2021-05-10T02:07:09Z</dcterms:modified>
</cp:coreProperties>
</file>